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6"/>
  </p:notesMasterIdLst>
  <p:handoutMasterIdLst>
    <p:handoutMasterId r:id="rId37"/>
  </p:handoutMasterIdLst>
  <p:sldIdLst>
    <p:sldId id="286" r:id="rId2"/>
    <p:sldId id="322" r:id="rId3"/>
    <p:sldId id="323" r:id="rId4"/>
    <p:sldId id="318" r:id="rId5"/>
    <p:sldId id="319" r:id="rId6"/>
    <p:sldId id="326" r:id="rId7"/>
    <p:sldId id="320" r:id="rId8"/>
    <p:sldId id="294" r:id="rId9"/>
    <p:sldId id="293" r:id="rId10"/>
    <p:sldId id="329" r:id="rId11"/>
    <p:sldId id="315" r:id="rId12"/>
    <p:sldId id="330" r:id="rId13"/>
    <p:sldId id="289" r:id="rId14"/>
    <p:sldId id="299" r:id="rId15"/>
    <p:sldId id="327" r:id="rId16"/>
    <p:sldId id="277" r:id="rId17"/>
    <p:sldId id="266" r:id="rId18"/>
    <p:sldId id="321" r:id="rId19"/>
    <p:sldId id="328" r:id="rId20"/>
    <p:sldId id="261" r:id="rId21"/>
    <p:sldId id="263" r:id="rId22"/>
    <p:sldId id="268" r:id="rId23"/>
    <p:sldId id="269" r:id="rId24"/>
    <p:sldId id="331" r:id="rId25"/>
    <p:sldId id="316" r:id="rId26"/>
    <p:sldId id="260" r:id="rId27"/>
    <p:sldId id="273" r:id="rId28"/>
    <p:sldId id="274" r:id="rId29"/>
    <p:sldId id="275" r:id="rId30"/>
    <p:sldId id="281" r:id="rId31"/>
    <p:sldId id="282" r:id="rId32"/>
    <p:sldId id="283" r:id="rId33"/>
    <p:sldId id="284" r:id="rId34"/>
    <p:sldId id="285" r:id="rId3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gbert, James (OS/ASA/OHR)" initials="EJ(" lastIdx="1" clrIdx="0">
    <p:extLst>
      <p:ext uri="{19B8F6BF-5375-455C-9EA6-DF929625EA0E}">
        <p15:presenceInfo xmlns:p15="http://schemas.microsoft.com/office/powerpoint/2012/main" userId="S-1-5-21-1747495209-1248221918-2216747781-497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A46C1-01CD-49CD-B014-1C8A874BF2FB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8FC13-6984-4EAF-829D-DF32758A4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67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B097FDB-198D-4BDD-B1D8-DD949F4BCFDF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5037FD-1336-47A7-9F35-44EF4CBF1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4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40B2-3825-481F-AA02-0048EDC18023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7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8565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6954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041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06329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431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2F0B-5701-4AE4-8BDB-4C337F0C1489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96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3158-492F-4356-A400-02A676455170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19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F29E-E892-4E04-92C4-1B99F4367D7B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7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EB80-B443-40F5-A17A-933DE4922E8C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9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70FB-B4FC-455D-9720-AE9B103FE06A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0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D42B-DD0C-4AC8-A700-D0AC66AAC220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6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2ECC-FC50-4070-BC26-42BC9468B6AA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4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4651-8799-4A6F-82CE-C3A194ADD6D5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9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EEC9-7699-45DC-B3C8-CC6F196B1E3B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5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9DF4-2385-4297-953C-2C001E5C35CB}" type="datetime1">
              <a:rPr lang="en-US" smtClean="0"/>
              <a:t>7/19/2019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4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F10F-AA81-4EC6-8A3D-E112F9DED36D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8B4461-E3E2-42E4-BC18-3B9DA49E9F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2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quoteinvestigator.com/2019/01/03/estimat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Egbert@hhs.gov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estplacestowork.org/rankings/overall/larg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m.gov/fevs/reports/data-report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017" y="696676"/>
            <a:ext cx="10945091" cy="5454127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 </a:t>
            </a:r>
            <a:endParaRPr lang="en-US" dirty="0"/>
          </a:p>
          <a:p>
            <a:endParaRPr lang="en-US" sz="4400" dirty="0" smtClean="0">
              <a:solidFill>
                <a:srgbClr val="0000CC"/>
              </a:solidFill>
            </a:endParaRPr>
          </a:p>
          <a:p>
            <a:pPr algn="ctr"/>
            <a:r>
              <a:rPr lang="en-US" sz="5200" dirty="0" smtClean="0">
                <a:solidFill>
                  <a:srgbClr val="002060"/>
                </a:solidFill>
              </a:rPr>
              <a:t>HHS </a:t>
            </a:r>
            <a:r>
              <a:rPr lang="en-US" sz="5200" dirty="0">
                <a:solidFill>
                  <a:srgbClr val="002060"/>
                </a:solidFill>
              </a:rPr>
              <a:t>Journey to Number 1</a:t>
            </a:r>
            <a:r>
              <a:rPr lang="en-US" sz="4600" dirty="0">
                <a:solidFill>
                  <a:srgbClr val="002060"/>
                </a:solidFill>
              </a:rPr>
              <a:t> </a:t>
            </a:r>
            <a:endParaRPr lang="en-US" sz="4600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(Very </a:t>
            </a:r>
            <a:r>
              <a:rPr lang="en-US" sz="2800" dirty="0">
                <a:solidFill>
                  <a:srgbClr val="002060"/>
                </a:solidFill>
              </a:rPr>
              <a:t>Large Agency </a:t>
            </a:r>
            <a:r>
              <a:rPr lang="en-US" sz="2800" dirty="0" smtClean="0">
                <a:solidFill>
                  <a:srgbClr val="002060"/>
                </a:solidFill>
              </a:rPr>
              <a:t>Category)</a:t>
            </a:r>
          </a:p>
          <a:p>
            <a:r>
              <a:rPr lang="en-US" sz="4300" dirty="0" smtClean="0"/>
              <a:t> </a:t>
            </a:r>
          </a:p>
          <a:p>
            <a:r>
              <a:rPr lang="en-US" sz="5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 Engagement Index Improvement </a:t>
            </a:r>
            <a:endParaRPr lang="en-US" sz="5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/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James L. Egbert</a:t>
            </a:r>
          </a:p>
          <a:p>
            <a:pPr algn="ctr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Human Capital Strategy Branch</a:t>
            </a:r>
          </a:p>
          <a:p>
            <a:pPr algn="ctr"/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1800" dirty="0" smtClean="0">
                <a:solidFill>
                  <a:srgbClr val="002060"/>
                </a:solidFill>
              </a:rPr>
              <a:t>Office of Human Resources</a:t>
            </a:r>
          </a:p>
          <a:p>
            <a:pPr algn="ctr"/>
            <a:r>
              <a:rPr lang="en-US" sz="1800" dirty="0" smtClean="0">
                <a:solidFill>
                  <a:srgbClr val="002060"/>
                </a:solidFill>
              </a:rPr>
              <a:t>U.S. Department of Health and Human Services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493" y="1729266"/>
            <a:ext cx="10799618" cy="77724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FEVS Program Management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813" y="2635265"/>
            <a:ext cx="8670519" cy="2716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Four Phases to Positioning the HHS FEVS as a Helpful Leadership Tool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Phase 1: </a:t>
            </a:r>
            <a:r>
              <a:rPr lang="en-US" sz="2000" b="1" dirty="0" smtClean="0">
                <a:solidFill>
                  <a:srgbClr val="0000CC"/>
                </a:solidFill>
              </a:rPr>
              <a:t>Design</a:t>
            </a:r>
            <a:r>
              <a:rPr lang="en-US" sz="2000" dirty="0" smtClean="0"/>
              <a:t> </a:t>
            </a:r>
            <a:r>
              <a:rPr lang="en-US" sz="2000" dirty="0"/>
              <a:t>the survey (</a:t>
            </a:r>
            <a:r>
              <a:rPr lang="en-US" sz="2000" dirty="0" smtClean="0"/>
              <a:t>Dec-Feb)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Phase 2: </a:t>
            </a:r>
            <a:r>
              <a:rPr lang="en-US" sz="2000" b="1" dirty="0" smtClean="0">
                <a:solidFill>
                  <a:srgbClr val="0000CC"/>
                </a:solidFill>
              </a:rPr>
              <a:t>Promote</a:t>
            </a:r>
            <a:r>
              <a:rPr lang="en-US" sz="2000" dirty="0" smtClean="0"/>
              <a:t> </a:t>
            </a:r>
            <a:r>
              <a:rPr lang="en-US" sz="2000" dirty="0"/>
              <a:t>participation in the survey (</a:t>
            </a:r>
            <a:r>
              <a:rPr lang="en-US" sz="2000" dirty="0" smtClean="0"/>
              <a:t>March-June)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Phase 3: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00CC"/>
                </a:solidFill>
              </a:rPr>
              <a:t>Share</a:t>
            </a:r>
            <a:r>
              <a:rPr lang="en-US" sz="2000" b="1" dirty="0" smtClean="0"/>
              <a:t> </a:t>
            </a:r>
            <a:r>
              <a:rPr lang="en-US" sz="2000" dirty="0"/>
              <a:t>survey results with everyone at HHS (</a:t>
            </a:r>
            <a:r>
              <a:rPr lang="en-US" sz="2000" dirty="0" smtClean="0"/>
              <a:t>July-Sept)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Phase 4: </a:t>
            </a:r>
            <a:r>
              <a:rPr lang="en-US" sz="2000" b="1" dirty="0" smtClean="0">
                <a:solidFill>
                  <a:srgbClr val="0000CC"/>
                </a:solidFill>
              </a:rPr>
              <a:t>Plan</a:t>
            </a:r>
            <a:r>
              <a:rPr lang="en-US" sz="2000" dirty="0"/>
              <a:t> </a:t>
            </a:r>
            <a:r>
              <a:rPr lang="en-US" sz="2000" dirty="0" smtClean="0"/>
              <a:t>improvement actions based on FEVS data (Oct-Nov)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63634" y="5514023"/>
            <a:ext cx="10633364" cy="1054677"/>
          </a:xfrm>
          <a:prstGeom prst="up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Foster Innovative Centralized Planning and Decentralized Implementation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1941792" y="386419"/>
            <a:ext cx="6877049" cy="853916"/>
          </a:xfrm>
          <a:custGeom>
            <a:avLst/>
            <a:gdLst>
              <a:gd name="connsiteX0" fmla="*/ 0 w 6877049"/>
              <a:gd name="connsiteY0" fmla="*/ 85392 h 853916"/>
              <a:gd name="connsiteX1" fmla="*/ 85392 w 6877049"/>
              <a:gd name="connsiteY1" fmla="*/ 0 h 853916"/>
              <a:gd name="connsiteX2" fmla="*/ 6791657 w 6877049"/>
              <a:gd name="connsiteY2" fmla="*/ 0 h 853916"/>
              <a:gd name="connsiteX3" fmla="*/ 6877049 w 6877049"/>
              <a:gd name="connsiteY3" fmla="*/ 85392 h 853916"/>
              <a:gd name="connsiteX4" fmla="*/ 6877049 w 6877049"/>
              <a:gd name="connsiteY4" fmla="*/ 768524 h 853916"/>
              <a:gd name="connsiteX5" fmla="*/ 6791657 w 6877049"/>
              <a:gd name="connsiteY5" fmla="*/ 853916 h 853916"/>
              <a:gd name="connsiteX6" fmla="*/ 85392 w 6877049"/>
              <a:gd name="connsiteY6" fmla="*/ 853916 h 853916"/>
              <a:gd name="connsiteX7" fmla="*/ 0 w 6877049"/>
              <a:gd name="connsiteY7" fmla="*/ 768524 h 853916"/>
              <a:gd name="connsiteX8" fmla="*/ 0 w 6877049"/>
              <a:gd name="connsiteY8" fmla="*/ 85392 h 85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049" h="853916">
                <a:moveTo>
                  <a:pt x="0" y="85392"/>
                </a:moveTo>
                <a:cubicBezTo>
                  <a:pt x="0" y="38231"/>
                  <a:pt x="38231" y="0"/>
                  <a:pt x="85392" y="0"/>
                </a:cubicBezTo>
                <a:lnTo>
                  <a:pt x="6791657" y="0"/>
                </a:lnTo>
                <a:cubicBezTo>
                  <a:pt x="6838818" y="0"/>
                  <a:pt x="6877049" y="38231"/>
                  <a:pt x="6877049" y="85392"/>
                </a:cubicBezTo>
                <a:lnTo>
                  <a:pt x="6877049" y="768524"/>
                </a:lnTo>
                <a:cubicBezTo>
                  <a:pt x="6877049" y="815685"/>
                  <a:pt x="6838818" y="853916"/>
                  <a:pt x="6791657" y="853916"/>
                </a:cubicBezTo>
                <a:lnTo>
                  <a:pt x="85392" y="853916"/>
                </a:lnTo>
                <a:cubicBezTo>
                  <a:pt x="38231" y="853916"/>
                  <a:pt x="0" y="815685"/>
                  <a:pt x="0" y="768524"/>
                </a:cubicBezTo>
                <a:lnTo>
                  <a:pt x="0" y="8539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2640" tIns="112640" rIns="1243638" bIns="11264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/>
          </a:p>
        </p:txBody>
      </p:sp>
      <p:sp>
        <p:nvSpPr>
          <p:cNvPr id="7" name="Oval 6"/>
          <p:cNvSpPr/>
          <p:nvPr/>
        </p:nvSpPr>
        <p:spPr>
          <a:xfrm>
            <a:off x="694413" y="352022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4830" y="516834"/>
            <a:ext cx="5050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Build the Team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5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93" y="1330789"/>
            <a:ext cx="8596668" cy="875781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70%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08936" y="2138661"/>
            <a:ext cx="6226315" cy="3055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HHS Performance Targets for 2015 Forward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solidFill>
                  <a:srgbClr val="0000CC"/>
                </a:solidFill>
              </a:rPr>
              <a:t>70% Employee Engagement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solidFill>
                  <a:srgbClr val="0000CC"/>
                </a:solidFill>
              </a:rPr>
              <a:t>70% Global Satisfaction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solidFill>
                  <a:srgbClr val="0000CC"/>
                </a:solidFill>
              </a:rPr>
              <a:t>70% Effective Communications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70% Belief in Action (supporting)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70% Participation in FEVS (supporting)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838200" y="5209309"/>
            <a:ext cx="7684654" cy="1413164"/>
          </a:xfrm>
          <a:prstGeom prst="upArrow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Set HHS FEVS Performance Targets for Effective </a:t>
            </a:r>
            <a:endParaRPr lang="en-US" altLang="en-US" sz="1600" b="1" i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Communications</a:t>
            </a:r>
            <a:r>
              <a:rPr lang="en-US" altLang="en-US" sz="1600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Employee Engagement, and Global Satisfaction </a:t>
            </a:r>
            <a:endParaRPr lang="en-US" altLang="en-US" sz="1600" b="1" i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(supporting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targets of belief in action/participation)</a:t>
            </a:r>
          </a:p>
        </p:txBody>
      </p:sp>
      <p:sp>
        <p:nvSpPr>
          <p:cNvPr id="5" name="Explosion 1 4"/>
          <p:cNvSpPr/>
          <p:nvPr/>
        </p:nvSpPr>
        <p:spPr>
          <a:xfrm>
            <a:off x="7045235" y="976456"/>
            <a:ext cx="4863902" cy="5379894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“It is a </a:t>
            </a:r>
          </a:p>
          <a:p>
            <a:pPr algn="ctr"/>
            <a:r>
              <a:rPr lang="en-US" b="1" i="1" dirty="0" smtClean="0">
                <a:solidFill>
                  <a:schemeClr val="tx2"/>
                </a:solidFill>
              </a:rPr>
              <a:t>reasonable</a:t>
            </a:r>
            <a:r>
              <a:rPr lang="en-US" b="1" i="1" dirty="0" smtClean="0"/>
              <a:t> managerial expectation that </a:t>
            </a:r>
          </a:p>
          <a:p>
            <a:pPr algn="ctr"/>
            <a:r>
              <a:rPr lang="en-US" b="1" i="1" dirty="0" smtClean="0">
                <a:solidFill>
                  <a:schemeClr val="tx2"/>
                </a:solidFill>
              </a:rPr>
              <a:t>7 of 10</a:t>
            </a:r>
            <a:r>
              <a:rPr lang="en-US" b="1" i="1" dirty="0" smtClean="0"/>
              <a:t> HHS employees would report </a:t>
            </a:r>
            <a:r>
              <a:rPr lang="en-US" b="1" i="1" dirty="0" smtClean="0">
                <a:solidFill>
                  <a:schemeClr val="tx2"/>
                </a:solidFill>
              </a:rPr>
              <a:t>agreement</a:t>
            </a:r>
            <a:r>
              <a:rPr lang="en-US" b="1" i="1" dirty="0" smtClean="0"/>
              <a:t> with these five targets.”</a:t>
            </a:r>
            <a:endParaRPr lang="en-US" b="1" i="1" dirty="0"/>
          </a:p>
        </p:txBody>
      </p:sp>
      <p:sp>
        <p:nvSpPr>
          <p:cNvPr id="8" name="Freeform 7"/>
          <p:cNvSpPr/>
          <p:nvPr/>
        </p:nvSpPr>
        <p:spPr>
          <a:xfrm>
            <a:off x="1978930" y="299707"/>
            <a:ext cx="7069275" cy="853916"/>
          </a:xfrm>
          <a:custGeom>
            <a:avLst/>
            <a:gdLst>
              <a:gd name="connsiteX0" fmla="*/ 0 w 6877049"/>
              <a:gd name="connsiteY0" fmla="*/ 85392 h 853916"/>
              <a:gd name="connsiteX1" fmla="*/ 85392 w 6877049"/>
              <a:gd name="connsiteY1" fmla="*/ 0 h 853916"/>
              <a:gd name="connsiteX2" fmla="*/ 6791657 w 6877049"/>
              <a:gd name="connsiteY2" fmla="*/ 0 h 853916"/>
              <a:gd name="connsiteX3" fmla="*/ 6877049 w 6877049"/>
              <a:gd name="connsiteY3" fmla="*/ 85392 h 853916"/>
              <a:gd name="connsiteX4" fmla="*/ 6877049 w 6877049"/>
              <a:gd name="connsiteY4" fmla="*/ 768524 h 853916"/>
              <a:gd name="connsiteX5" fmla="*/ 6791657 w 6877049"/>
              <a:gd name="connsiteY5" fmla="*/ 853916 h 853916"/>
              <a:gd name="connsiteX6" fmla="*/ 85392 w 6877049"/>
              <a:gd name="connsiteY6" fmla="*/ 853916 h 853916"/>
              <a:gd name="connsiteX7" fmla="*/ 0 w 6877049"/>
              <a:gd name="connsiteY7" fmla="*/ 768524 h 853916"/>
              <a:gd name="connsiteX8" fmla="*/ 0 w 6877049"/>
              <a:gd name="connsiteY8" fmla="*/ 85392 h 85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049" h="853916">
                <a:moveTo>
                  <a:pt x="0" y="85392"/>
                </a:moveTo>
                <a:cubicBezTo>
                  <a:pt x="0" y="38231"/>
                  <a:pt x="38231" y="0"/>
                  <a:pt x="85392" y="0"/>
                </a:cubicBezTo>
                <a:lnTo>
                  <a:pt x="6791657" y="0"/>
                </a:lnTo>
                <a:cubicBezTo>
                  <a:pt x="6838818" y="0"/>
                  <a:pt x="6877049" y="38231"/>
                  <a:pt x="6877049" y="85392"/>
                </a:cubicBezTo>
                <a:lnTo>
                  <a:pt x="6877049" y="768524"/>
                </a:lnTo>
                <a:cubicBezTo>
                  <a:pt x="6877049" y="815685"/>
                  <a:pt x="6838818" y="853916"/>
                  <a:pt x="6791657" y="853916"/>
                </a:cubicBezTo>
                <a:lnTo>
                  <a:pt x="85392" y="853916"/>
                </a:lnTo>
                <a:cubicBezTo>
                  <a:pt x="38231" y="853916"/>
                  <a:pt x="0" y="815685"/>
                  <a:pt x="0" y="768524"/>
                </a:cubicBezTo>
                <a:lnTo>
                  <a:pt x="0" y="853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2640" tIns="112640" rIns="1235042" bIns="112640" numCol="1" spcCol="1270" anchor="ctr" anchorCtr="0">
            <a:noAutofit/>
          </a:bodyPr>
          <a:lstStyle/>
          <a:p>
            <a:pPr lvl="0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/>
          </a:p>
        </p:txBody>
      </p:sp>
      <p:sp>
        <p:nvSpPr>
          <p:cNvPr id="9" name="Oval 8"/>
          <p:cNvSpPr/>
          <p:nvPr/>
        </p:nvSpPr>
        <p:spPr>
          <a:xfrm>
            <a:off x="677334" y="236429"/>
            <a:ext cx="914400" cy="914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8952" y="448274"/>
            <a:ext cx="6272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Set FEVS Performance Targets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50" y="1195561"/>
            <a:ext cx="10614891" cy="586161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rgbClr val="002060"/>
                </a:solidFill>
              </a:rPr>
              <a:t>2020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521" y="1905461"/>
            <a:ext cx="8730551" cy="413590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Up Arrow Callout 5"/>
          <p:cNvSpPr/>
          <p:nvPr/>
        </p:nvSpPr>
        <p:spPr>
          <a:xfrm>
            <a:off x="1669562" y="5696585"/>
            <a:ext cx="8490468" cy="1054677"/>
          </a:xfrm>
          <a:prstGeom prst="upArrow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Hold Leaders at All Levels </a:t>
            </a: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Accountable</a:t>
            </a:r>
            <a:r>
              <a:rPr lang="en-US" altLang="en-US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for Meaningful Action to Improve</a:t>
            </a:r>
            <a:r>
              <a:rPr lang="en-US" altLang="en-US" b="1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the Work Conditions that Support </a:t>
            </a: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Employee Engagement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231662" y="184503"/>
            <a:ext cx="8048410" cy="853916"/>
          </a:xfrm>
          <a:custGeom>
            <a:avLst/>
            <a:gdLst>
              <a:gd name="connsiteX0" fmla="*/ 0 w 6877049"/>
              <a:gd name="connsiteY0" fmla="*/ 85392 h 853916"/>
              <a:gd name="connsiteX1" fmla="*/ 85392 w 6877049"/>
              <a:gd name="connsiteY1" fmla="*/ 0 h 853916"/>
              <a:gd name="connsiteX2" fmla="*/ 6791657 w 6877049"/>
              <a:gd name="connsiteY2" fmla="*/ 0 h 853916"/>
              <a:gd name="connsiteX3" fmla="*/ 6877049 w 6877049"/>
              <a:gd name="connsiteY3" fmla="*/ 85392 h 853916"/>
              <a:gd name="connsiteX4" fmla="*/ 6877049 w 6877049"/>
              <a:gd name="connsiteY4" fmla="*/ 768524 h 853916"/>
              <a:gd name="connsiteX5" fmla="*/ 6791657 w 6877049"/>
              <a:gd name="connsiteY5" fmla="*/ 853916 h 853916"/>
              <a:gd name="connsiteX6" fmla="*/ 85392 w 6877049"/>
              <a:gd name="connsiteY6" fmla="*/ 853916 h 853916"/>
              <a:gd name="connsiteX7" fmla="*/ 0 w 6877049"/>
              <a:gd name="connsiteY7" fmla="*/ 768524 h 853916"/>
              <a:gd name="connsiteX8" fmla="*/ 0 w 6877049"/>
              <a:gd name="connsiteY8" fmla="*/ 85392 h 85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049" h="853916">
                <a:moveTo>
                  <a:pt x="0" y="85392"/>
                </a:moveTo>
                <a:cubicBezTo>
                  <a:pt x="0" y="38231"/>
                  <a:pt x="38231" y="0"/>
                  <a:pt x="85392" y="0"/>
                </a:cubicBezTo>
                <a:lnTo>
                  <a:pt x="6791657" y="0"/>
                </a:lnTo>
                <a:cubicBezTo>
                  <a:pt x="6838818" y="0"/>
                  <a:pt x="6877049" y="38231"/>
                  <a:pt x="6877049" y="85392"/>
                </a:cubicBezTo>
                <a:lnTo>
                  <a:pt x="6877049" y="768524"/>
                </a:lnTo>
                <a:cubicBezTo>
                  <a:pt x="6877049" y="815685"/>
                  <a:pt x="6838818" y="853916"/>
                  <a:pt x="6791657" y="853916"/>
                </a:cubicBezTo>
                <a:lnTo>
                  <a:pt x="85392" y="853916"/>
                </a:lnTo>
                <a:cubicBezTo>
                  <a:pt x="38231" y="853916"/>
                  <a:pt x="0" y="815685"/>
                  <a:pt x="0" y="768524"/>
                </a:cubicBezTo>
                <a:lnTo>
                  <a:pt x="0" y="8539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2640" tIns="112640" rIns="1243638" bIns="11264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/>
              <a:t>     </a:t>
            </a:r>
            <a:endParaRPr lang="en-US" sz="2300" kern="1200" dirty="0"/>
          </a:p>
        </p:txBody>
      </p:sp>
      <p:sp>
        <p:nvSpPr>
          <p:cNvPr id="8" name="Oval 7"/>
          <p:cNvSpPr/>
          <p:nvPr/>
        </p:nvSpPr>
        <p:spPr>
          <a:xfrm>
            <a:off x="1092321" y="124019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32607" y="288831"/>
            <a:ext cx="7646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Hold Leaders at All Levels Accountable</a:t>
            </a:r>
          </a:p>
        </p:txBody>
      </p:sp>
    </p:spTree>
    <p:extLst>
      <p:ext uri="{BB962C8B-B14F-4D97-AF65-F5344CB8AC3E}">
        <p14:creationId xmlns:p14="http://schemas.microsoft.com/office/powerpoint/2010/main" val="426591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1" y="574766"/>
            <a:ext cx="8916951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HHS Required Senior Leader Actions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201" y="2028077"/>
            <a:ext cx="8884678" cy="388077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Memorandum entitled </a:t>
            </a:r>
            <a:r>
              <a:rPr lang="en-US" sz="2000" dirty="0"/>
              <a:t>"</a:t>
            </a:r>
            <a:r>
              <a:rPr lang="en-US" sz="2000" dirty="0" smtClean="0"/>
              <a:t>Secretary's Council </a:t>
            </a:r>
            <a:r>
              <a:rPr lang="en-US" sz="2000" dirty="0"/>
              <a:t>on Performance Evaluation </a:t>
            </a:r>
            <a:r>
              <a:rPr lang="en-US" sz="2000" dirty="0" smtClean="0"/>
              <a:t>and </a:t>
            </a:r>
            <a:r>
              <a:rPr lang="en-US" sz="2000" dirty="0"/>
              <a:t>the Federal Employee Viewpoint </a:t>
            </a:r>
            <a:r>
              <a:rPr lang="en-US" sz="2000" dirty="0" smtClean="0"/>
              <a:t>Survey”</a:t>
            </a:r>
          </a:p>
          <a:p>
            <a:pPr lvl="1"/>
            <a:r>
              <a:rPr lang="en-US" sz="1800" b="1" dirty="0" smtClean="0">
                <a:solidFill>
                  <a:srgbClr val="0000CC"/>
                </a:solidFill>
              </a:rPr>
              <a:t>Announced </a:t>
            </a:r>
            <a:r>
              <a:rPr lang="en-US" sz="1800" b="1" dirty="0">
                <a:solidFill>
                  <a:srgbClr val="0000CC"/>
                </a:solidFill>
              </a:rPr>
              <a:t>SCOPE criteria for FEVS and the inclusion of standard FEVS language into all career SES FY 2019 performance </a:t>
            </a:r>
            <a:r>
              <a:rPr lang="en-US" sz="1800" b="1" dirty="0" smtClean="0">
                <a:solidFill>
                  <a:srgbClr val="0000CC"/>
                </a:solidFill>
              </a:rPr>
              <a:t>plans</a:t>
            </a:r>
          </a:p>
          <a:p>
            <a:pPr lvl="1"/>
            <a:endParaRPr lang="en-US" dirty="0"/>
          </a:p>
          <a:p>
            <a:r>
              <a:rPr lang="en-US" sz="2000" dirty="0" smtClean="0"/>
              <a:t>Guidance email outlining required actions of HHS senior leaders (SES/Title 42 equivalents)  </a:t>
            </a:r>
          </a:p>
          <a:p>
            <a:pPr lvl="1" eaLnBrk="0" hangingPunct="0"/>
            <a:r>
              <a:rPr lang="en-US" sz="1800" b="1" dirty="0" smtClean="0">
                <a:solidFill>
                  <a:srgbClr val="0000CC"/>
                </a:solidFill>
              </a:rPr>
              <a:t>Strengthen HHS organizational management </a:t>
            </a:r>
            <a:r>
              <a:rPr lang="en-US" sz="1800" b="1" dirty="0">
                <a:solidFill>
                  <a:srgbClr val="0000CC"/>
                </a:solidFill>
              </a:rPr>
              <a:t>practices and accountability for employee </a:t>
            </a:r>
            <a:r>
              <a:rPr lang="en-US" sz="1800" b="1" dirty="0" smtClean="0">
                <a:solidFill>
                  <a:srgbClr val="0000CC"/>
                </a:solidFill>
              </a:rPr>
              <a:t>engagement. FEVS results to be shared at all levels</a:t>
            </a:r>
            <a:endParaRPr lang="en-US" sz="1800" b="1" dirty="0">
              <a:solidFill>
                <a:srgbClr val="0000CC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8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773" y="346219"/>
            <a:ext cx="11129818" cy="1122364"/>
          </a:xfrm>
        </p:spPr>
        <p:txBody>
          <a:bodyPr>
            <a:normAutofit/>
          </a:bodyPr>
          <a:lstStyle/>
          <a:p>
            <a:pPr marL="0" indent="0" algn="ctr"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FEVS Improvement Targets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423" y="1468583"/>
            <a:ext cx="10868298" cy="4684567"/>
          </a:xfrm>
        </p:spPr>
        <p:txBody>
          <a:bodyPr>
            <a:normAutofit fontScale="55000" lnSpcReduction="20000"/>
          </a:bodyPr>
          <a:lstStyle/>
          <a:p>
            <a:pPr marL="0" indent="0" eaLnBrk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b="1" dirty="0" smtClean="0">
                <a:solidFill>
                  <a:srgbClr val="0000CC"/>
                </a:solidFill>
              </a:rPr>
              <a:t>FEVS Targets Reporting Areas</a:t>
            </a:r>
            <a:r>
              <a:rPr lang="en-US" sz="3800" b="1" dirty="0"/>
              <a:t> </a:t>
            </a:r>
            <a:endParaRPr lang="en-US" sz="3800" b="1" dirty="0" smtClean="0"/>
          </a:p>
          <a:p>
            <a:pPr marL="0" indent="0" eaLnBrk="0" hangingPunc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b="1" dirty="0" smtClean="0"/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Employee Engagement</a:t>
            </a:r>
            <a:r>
              <a:rPr lang="en-US" sz="3200" dirty="0" smtClean="0"/>
              <a:t> </a:t>
            </a:r>
          </a:p>
          <a:p>
            <a:pPr lvl="1"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i="1" dirty="0" smtClean="0"/>
              <a:t>EEI (Employee Engagement </a:t>
            </a:r>
            <a:r>
              <a:rPr lang="en-US" sz="3200" i="1" dirty="0"/>
              <a:t>Index) raw </a:t>
            </a:r>
            <a:r>
              <a:rPr lang="en-US" sz="3200" i="1" dirty="0" smtClean="0"/>
              <a:t>score AND year-to-year </a:t>
            </a:r>
            <a:r>
              <a:rPr lang="en-US" sz="3200" i="1" dirty="0"/>
              <a:t>change in EEI </a:t>
            </a:r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Global Satisfaction</a:t>
            </a:r>
            <a:endParaRPr lang="en-US" sz="3200" dirty="0"/>
          </a:p>
          <a:p>
            <a:pPr lvl="1"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i="1" dirty="0" smtClean="0"/>
              <a:t>GSI </a:t>
            </a:r>
            <a:r>
              <a:rPr lang="en-US" sz="3200" i="1" dirty="0"/>
              <a:t>(Global Satisfaction Index) raw </a:t>
            </a:r>
            <a:r>
              <a:rPr lang="en-US" sz="3200" i="1" dirty="0" smtClean="0"/>
              <a:t>score AND year-to-year </a:t>
            </a:r>
            <a:r>
              <a:rPr lang="en-US" sz="3200" i="1" dirty="0"/>
              <a:t>change in </a:t>
            </a:r>
            <a:r>
              <a:rPr lang="en-US" sz="3200" i="1" dirty="0" smtClean="0"/>
              <a:t>GSI</a:t>
            </a:r>
            <a:endParaRPr lang="en-US" sz="3200" i="1" dirty="0"/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Effective Communication</a:t>
            </a:r>
            <a:endParaRPr lang="en-US" sz="3200" dirty="0"/>
          </a:p>
          <a:p>
            <a:pPr lvl="1"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i="1" dirty="0" smtClean="0"/>
              <a:t>ECI </a:t>
            </a:r>
            <a:r>
              <a:rPr lang="en-US" sz="3200" i="1" dirty="0"/>
              <a:t>(Effective </a:t>
            </a:r>
            <a:r>
              <a:rPr lang="en-US" sz="3200" i="1" dirty="0" smtClean="0"/>
              <a:t>Communications </a:t>
            </a:r>
            <a:r>
              <a:rPr lang="en-US" sz="3200" i="1" dirty="0"/>
              <a:t>Index) raw </a:t>
            </a:r>
            <a:r>
              <a:rPr lang="en-US" sz="3200" i="1" dirty="0" smtClean="0"/>
              <a:t>score and year-to-year </a:t>
            </a:r>
            <a:r>
              <a:rPr lang="en-US" sz="3200" i="1" dirty="0"/>
              <a:t>change in </a:t>
            </a:r>
            <a:r>
              <a:rPr lang="en-US" sz="3200" i="1" dirty="0" smtClean="0"/>
              <a:t>ECI</a:t>
            </a:r>
          </a:p>
          <a:p>
            <a:pPr marL="0" lvl="0" indent="0" eaLnBrk="0" hangingPunct="0">
              <a:lnSpc>
                <a:spcPct val="120000"/>
              </a:lnSpc>
              <a:spcBef>
                <a:spcPts val="0"/>
              </a:spcBef>
            </a:pPr>
            <a:endParaRPr lang="en-US" sz="3300" dirty="0"/>
          </a:p>
          <a:p>
            <a:pPr marL="0" indent="0" eaLnBrk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b="1" dirty="0" smtClean="0">
                <a:solidFill>
                  <a:srgbClr val="0000CC"/>
                </a:solidFill>
              </a:rPr>
              <a:t>Rating Scale to Achieve HHS EEI Goal (73% EEI in 2019 </a:t>
            </a:r>
            <a:r>
              <a:rPr lang="en-US" sz="3800" b="1" dirty="0">
                <a:solidFill>
                  <a:srgbClr val="0000CC"/>
                </a:solidFill>
              </a:rPr>
              <a:t>and </a:t>
            </a:r>
            <a:r>
              <a:rPr lang="en-US" sz="3800" b="1" dirty="0" smtClean="0">
                <a:solidFill>
                  <a:srgbClr val="0000CC"/>
                </a:solidFill>
              </a:rPr>
              <a:t>75% EEI in 2020)</a:t>
            </a:r>
          </a:p>
          <a:p>
            <a:pPr marL="0" indent="0" eaLnBrk="0" hangingPunct="0">
              <a:lnSpc>
                <a:spcPct val="120000"/>
              </a:lnSpc>
              <a:spcBef>
                <a:spcPts val="0"/>
              </a:spcBef>
              <a:buNone/>
            </a:pPr>
            <a:endParaRPr lang="en-US" sz="3800" b="1" dirty="0" smtClean="0">
              <a:solidFill>
                <a:srgbClr val="0000CC"/>
              </a:solidFill>
            </a:endParaRPr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Tier </a:t>
            </a:r>
            <a:r>
              <a:rPr lang="en-US" sz="3200" b="1" dirty="0">
                <a:solidFill>
                  <a:srgbClr val="002060"/>
                </a:solidFill>
              </a:rPr>
              <a:t>1</a:t>
            </a:r>
            <a:r>
              <a:rPr lang="en-US" sz="3200" dirty="0"/>
              <a:t>: </a:t>
            </a:r>
            <a:r>
              <a:rPr lang="en-US" sz="3200" i="1" dirty="0" smtClean="0"/>
              <a:t>EEI </a:t>
            </a:r>
            <a:r>
              <a:rPr lang="en-US" sz="3200" i="1" dirty="0"/>
              <a:t>greater than 75.0% make progress to improve by one (1) percentage point by </a:t>
            </a:r>
            <a:r>
              <a:rPr lang="en-US" sz="3200" i="1" dirty="0" smtClean="0"/>
              <a:t>2020</a:t>
            </a:r>
            <a:endParaRPr lang="en-US" sz="3200" i="1" dirty="0"/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</a:rPr>
              <a:t>Tier 2</a:t>
            </a:r>
            <a:r>
              <a:rPr lang="en-US" sz="3200" dirty="0"/>
              <a:t>: </a:t>
            </a:r>
            <a:r>
              <a:rPr lang="en-US" sz="3200" i="1" dirty="0" smtClean="0"/>
              <a:t>EEI of </a:t>
            </a:r>
            <a:r>
              <a:rPr lang="en-US" sz="3200" i="1" dirty="0"/>
              <a:t>65% to 74.9% make progress to improve to 75.0% by </a:t>
            </a:r>
            <a:r>
              <a:rPr lang="en-US" sz="3200" i="1" dirty="0" smtClean="0"/>
              <a:t>2020</a:t>
            </a:r>
            <a:endParaRPr lang="en-US" sz="3200" i="1" dirty="0"/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</a:rPr>
              <a:t>Tier 3</a:t>
            </a:r>
            <a:r>
              <a:rPr lang="en-US" sz="3200" dirty="0"/>
              <a:t>: </a:t>
            </a:r>
            <a:r>
              <a:rPr lang="en-US" sz="3200" i="1" dirty="0" smtClean="0"/>
              <a:t>EEI of </a:t>
            </a:r>
            <a:r>
              <a:rPr lang="en-US" sz="3200" i="1" dirty="0"/>
              <a:t>55% to 64.9% make progress to improve to 65.0% by </a:t>
            </a:r>
            <a:r>
              <a:rPr lang="en-US" sz="3200" i="1" dirty="0" smtClean="0"/>
              <a:t>2020</a:t>
            </a:r>
            <a:endParaRPr lang="en-US" sz="3200" i="1" dirty="0"/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</a:rPr>
              <a:t>Tier 4</a:t>
            </a:r>
            <a:r>
              <a:rPr lang="en-US" sz="3200" dirty="0"/>
              <a:t>: </a:t>
            </a:r>
            <a:r>
              <a:rPr lang="en-US" sz="3200" i="1" dirty="0" smtClean="0"/>
              <a:t>EEI below </a:t>
            </a:r>
            <a:r>
              <a:rPr lang="en-US" sz="3200" i="1" dirty="0"/>
              <a:t>55% make progress to improve by 20% by </a:t>
            </a:r>
            <a:r>
              <a:rPr lang="en-US" sz="3200" i="1" dirty="0" smtClean="0"/>
              <a:t>2020</a:t>
            </a:r>
            <a:endParaRPr lang="en-US" sz="3200" i="1" dirty="0"/>
          </a:p>
          <a:p>
            <a:pPr marL="0" indent="0" eaLnBrk="0" hangingPunct="0">
              <a:lnSpc>
                <a:spcPct val="120000"/>
              </a:lnSpc>
              <a:spcBef>
                <a:spcPts val="0"/>
              </a:spcBef>
            </a:pPr>
            <a:endParaRPr lang="en-US" sz="3300" dirty="0" smtClean="0"/>
          </a:p>
          <a:p>
            <a:pPr eaLnBrk="0" hangingPunct="0"/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4434" y="2351314"/>
            <a:ext cx="10337075" cy="30741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40971" y="3774254"/>
            <a:ext cx="9144000" cy="23304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Part </a:t>
            </a:r>
            <a:r>
              <a:rPr lang="en-US" b="1" dirty="0" smtClean="0">
                <a:solidFill>
                  <a:schemeClr val="bg1"/>
                </a:solidFill>
              </a:rPr>
              <a:t>3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Share </a:t>
            </a:r>
            <a:r>
              <a:rPr lang="en-US" b="1" dirty="0">
                <a:solidFill>
                  <a:schemeClr val="bg1"/>
                </a:solidFill>
              </a:rPr>
              <a:t>Major Learning Advancements Along Journey</a:t>
            </a:r>
            <a:r>
              <a:rPr lang="en-US" b="1" dirty="0">
                <a:solidFill>
                  <a:srgbClr val="0000CC"/>
                </a:solidFill>
              </a:rPr>
              <a:t/>
            </a:r>
            <a:br>
              <a:rPr lang="en-US" b="1" dirty="0">
                <a:solidFill>
                  <a:srgbClr val="0000CC"/>
                </a:solidFill>
              </a:rPr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61" y="914039"/>
            <a:ext cx="11305309" cy="132556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Health Check-Up: HHS FEVS Diagnostic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582" y="2057478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FEVS</a:t>
            </a:r>
          </a:p>
          <a:p>
            <a:pPr marL="0" indent="0" algn="ctr">
              <a:buNone/>
            </a:pPr>
            <a:endParaRPr lang="en-US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000" i="1" dirty="0" smtClean="0">
                <a:solidFill>
                  <a:srgbClr val="0000CC"/>
                </a:solidFill>
              </a:rPr>
              <a:t>Measures Federal government employee’s </a:t>
            </a:r>
            <a:r>
              <a:rPr lang="en-US" sz="4000" i="1" dirty="0">
                <a:solidFill>
                  <a:srgbClr val="0000CC"/>
                </a:solidFill>
              </a:rPr>
              <a:t>perceptions of whether, and to what extent, conditions that characterize successful organizations are present in </a:t>
            </a:r>
            <a:r>
              <a:rPr lang="en-US" sz="4000" i="1" dirty="0" smtClean="0">
                <a:solidFill>
                  <a:srgbClr val="0000CC"/>
                </a:solidFill>
              </a:rPr>
              <a:t>their organization.</a:t>
            </a:r>
            <a:endParaRPr lang="en-US" sz="4000" i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57549" y="6290571"/>
            <a:ext cx="389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(U.S. Office of Personnel Management) </a:t>
            </a:r>
          </a:p>
        </p:txBody>
      </p:sp>
    </p:spTree>
    <p:extLst>
      <p:ext uri="{BB962C8B-B14F-4D97-AF65-F5344CB8AC3E}">
        <p14:creationId xmlns:p14="http://schemas.microsoft.com/office/powerpoint/2010/main" val="20594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6" y="215106"/>
            <a:ext cx="11579087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FEVS EEI Word Cloud – Frequency of Terms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834" y="1160583"/>
            <a:ext cx="7425524" cy="479066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14300" y="5571157"/>
            <a:ext cx="89385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i="1" dirty="0" smtClean="0">
                <a:solidFill>
                  <a:srgbClr val="002060"/>
                </a:solidFill>
              </a:rPr>
              <a:t>Word Cloud showing frequency of all words contained in FEVS </a:t>
            </a:r>
          </a:p>
          <a:p>
            <a:pPr algn="ctr"/>
            <a:r>
              <a:rPr lang="en-US" sz="1800" i="1" dirty="0" smtClean="0">
                <a:solidFill>
                  <a:srgbClr val="002060"/>
                </a:solidFill>
              </a:rPr>
              <a:t>15-question Employee Engagement Index (EEI)</a:t>
            </a:r>
            <a:endParaRPr lang="en-US" sz="1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551" y="6357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 Timeline – Looking Back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551" y="2058557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b="1" i="1" dirty="0">
                <a:solidFill>
                  <a:srgbClr val="0000CC"/>
                </a:solidFill>
              </a:rPr>
              <a:t>People Tend To Overestimate </a:t>
            </a:r>
            <a:endParaRPr lang="en-US" sz="44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rgbClr val="0000CC"/>
                </a:solidFill>
              </a:rPr>
              <a:t>What </a:t>
            </a:r>
            <a:r>
              <a:rPr lang="en-US" sz="4400" b="1" i="1" dirty="0">
                <a:solidFill>
                  <a:srgbClr val="0000CC"/>
                </a:solidFill>
              </a:rPr>
              <a:t>Can Be Done In One Year And </a:t>
            </a:r>
            <a:endParaRPr lang="en-US" sz="44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rgbClr val="0000CC"/>
                </a:solidFill>
              </a:rPr>
              <a:t>To </a:t>
            </a:r>
            <a:r>
              <a:rPr lang="en-US" sz="4400" b="1" i="1" dirty="0">
                <a:solidFill>
                  <a:srgbClr val="0000CC"/>
                </a:solidFill>
              </a:rPr>
              <a:t>Underestimate What Can Be </a:t>
            </a:r>
            <a:endParaRPr lang="en-US" sz="44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rgbClr val="0000CC"/>
                </a:solidFill>
              </a:rPr>
              <a:t>Done </a:t>
            </a:r>
            <a:r>
              <a:rPr lang="en-US" sz="4400" b="1" i="1" dirty="0">
                <a:solidFill>
                  <a:srgbClr val="0000CC"/>
                </a:solidFill>
              </a:rPr>
              <a:t>In Five Or Ten Years</a:t>
            </a:r>
          </a:p>
          <a:p>
            <a:endParaRPr lang="en-US" b="1" dirty="0" smtClean="0"/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Bill </a:t>
            </a:r>
            <a:r>
              <a:rPr lang="en-US" sz="1800" dirty="0">
                <a:solidFill>
                  <a:srgbClr val="002060"/>
                </a:solidFill>
              </a:rPr>
              <a:t>Gates? Arthur C. Clarke? J. C. R. Licklider? Roy Amara? Alfred Mayo? George H. Heilmeier? 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Manfred </a:t>
            </a:r>
            <a:r>
              <a:rPr lang="en-US" sz="1800" dirty="0">
                <a:solidFill>
                  <a:srgbClr val="002060"/>
                </a:solidFill>
              </a:rPr>
              <a:t>Kochen? Raymond Kurzweil? Anonymous?</a:t>
            </a:r>
          </a:p>
          <a:p>
            <a:endParaRPr lang="en-US" dirty="0" smtClean="0"/>
          </a:p>
          <a:p>
            <a:pPr marL="0" indent="0" algn="r">
              <a:buNone/>
            </a:pPr>
            <a:r>
              <a:rPr lang="en-US" sz="1400" dirty="0">
                <a:hlinkClick r:id="rId2"/>
              </a:rPr>
              <a:t>https://quoteinvestigator.com/2019/01/03/estimate</a:t>
            </a:r>
            <a:r>
              <a:rPr lang="en-US" sz="1400" dirty="0" smtClean="0">
                <a:hlinkClick r:id="rId2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720" y="97281"/>
            <a:ext cx="1104392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Learning Advancements Along Journey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236282"/>
            <a:ext cx="2743200" cy="365125"/>
          </a:xfrm>
        </p:spPr>
        <p:txBody>
          <a:bodyPr/>
          <a:lstStyle/>
          <a:p>
            <a:fld id="{1F8B4461-E3E2-42E4-BC18-3B9DA49E9F7C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66828" y="6224135"/>
            <a:ext cx="6671704" cy="377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* Additional Brief Materials Available Upon Request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Content Placeholder 4"/>
          <p:cNvPicPr>
            <a:picLocks noChangeAspect="1"/>
          </p:cNvPicPr>
          <p:nvPr/>
        </p:nvPicPr>
        <p:blipFill rotWithShape="1">
          <a:blip r:embed="rId2"/>
          <a:srcRect t="48205" b="20528"/>
          <a:stretch/>
        </p:blipFill>
        <p:spPr>
          <a:xfrm>
            <a:off x="680720" y="4767705"/>
            <a:ext cx="11043920" cy="1320801"/>
          </a:xfrm>
          <a:prstGeom prst="rect">
            <a:avLst/>
          </a:prstGeom>
        </p:spPr>
      </p:pic>
      <p:sp>
        <p:nvSpPr>
          <p:cNvPr id="16" name="Down Arrow Callout 15"/>
          <p:cNvSpPr/>
          <p:nvPr/>
        </p:nvSpPr>
        <p:spPr>
          <a:xfrm>
            <a:off x="9606745" y="2918700"/>
            <a:ext cx="1588654" cy="1867476"/>
          </a:xfrm>
          <a:prstGeom prst="downArrowCallou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Established HHS FEVS Program Team (All OpDivs)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8166551" y="1238957"/>
            <a:ext cx="1968733" cy="3556454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41505"/>
            </a:avLst>
          </a:prstGeom>
          <a:solidFill>
            <a:srgbClr val="A5A5A5"/>
          </a:solidFill>
          <a:ln w="12700" cap="flat" cmpd="sng" algn="ctr">
            <a:solidFill>
              <a:srgbClr val="A5A5A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Held HHS FEVS World Café Lessons Learned / CDC FEVS Myth Busters</a:t>
            </a:r>
          </a:p>
        </p:txBody>
      </p:sp>
      <p:sp>
        <p:nvSpPr>
          <p:cNvPr id="18" name="Down Arrow Callout 17"/>
          <p:cNvSpPr/>
          <p:nvPr/>
        </p:nvSpPr>
        <p:spPr>
          <a:xfrm>
            <a:off x="6835240" y="2844811"/>
            <a:ext cx="1849581" cy="193213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7254"/>
            </a:avLst>
          </a:prstGeom>
          <a:solidFill>
            <a:srgbClr val="5B9BD5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Released HHS Effective Communications White Paper*</a:t>
            </a:r>
          </a:p>
        </p:txBody>
      </p:sp>
      <p:sp>
        <p:nvSpPr>
          <p:cNvPr id="19" name="Down Arrow Callout 18"/>
          <p:cNvSpPr/>
          <p:nvPr/>
        </p:nvSpPr>
        <p:spPr>
          <a:xfrm>
            <a:off x="5175013" y="1229722"/>
            <a:ext cx="2315678" cy="356568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2221"/>
            </a:avLst>
          </a:prstGeom>
          <a:solidFill>
            <a:srgbClr val="A5A5A5"/>
          </a:solidFill>
          <a:ln w="190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 2015 HHS 70% FEVS Performance Targets* &amp; Started EE Training*</a:t>
            </a:r>
          </a:p>
        </p:txBody>
      </p:sp>
      <p:sp>
        <p:nvSpPr>
          <p:cNvPr id="20" name="Down Arrow Callout 19"/>
          <p:cNvSpPr/>
          <p:nvPr/>
        </p:nvSpPr>
        <p:spPr>
          <a:xfrm>
            <a:off x="4368797" y="2487585"/>
            <a:ext cx="1474597" cy="228011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3711"/>
            </a:avLst>
          </a:prstGeom>
          <a:solidFill>
            <a:srgbClr val="5B9BD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Achieved HHS #1 Very Large Agency EEI 2016/17/18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(OPM)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2976198" y="1293098"/>
            <a:ext cx="1883295" cy="3502313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952"/>
            </a:avLst>
          </a:prstGeom>
          <a:solidFill>
            <a:srgbClr val="A5A5A5"/>
          </a:soli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Achieved HHS #2 Best Place to Work 2017/2018 (PPS)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16156" y="2844811"/>
            <a:ext cx="2318929" cy="1200329"/>
          </a:xfrm>
          <a:prstGeom prst="rect">
            <a:avLst/>
          </a:prstGeom>
          <a:solidFill>
            <a:srgbClr val="5B9BD5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Current: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2019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Launched HHS FEVS  Framework for Improvement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32873" y="4943190"/>
            <a:ext cx="886691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BPTW</a:t>
            </a:r>
          </a:p>
        </p:txBody>
      </p:sp>
    </p:spTree>
    <p:extLst>
      <p:ext uri="{BB962C8B-B14F-4D97-AF65-F5344CB8AC3E}">
        <p14:creationId xmlns:p14="http://schemas.microsoft.com/office/powerpoint/2010/main" val="301979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174" y="78815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 of Today’s Presentation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39" y="2334443"/>
            <a:ext cx="8368938" cy="28413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00CC"/>
                </a:solidFill>
              </a:rPr>
              <a:t>Part 1: </a:t>
            </a:r>
            <a:r>
              <a:rPr lang="en-US" sz="2400" dirty="0" smtClean="0">
                <a:solidFill>
                  <a:srgbClr val="0000CC"/>
                </a:solidFill>
              </a:rPr>
              <a:t>Review FEVS Employee Engagement Indexes Data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CC"/>
                </a:solidFill>
              </a:rPr>
              <a:t>Part 2: </a:t>
            </a:r>
            <a:r>
              <a:rPr lang="en-US" sz="2400" dirty="0" smtClean="0">
                <a:solidFill>
                  <a:srgbClr val="0000CC"/>
                </a:solidFill>
              </a:rPr>
              <a:t>Outline HHS Framework for FEVS Improvement</a:t>
            </a:r>
          </a:p>
          <a:p>
            <a:pPr marL="0" indent="0">
              <a:buNone/>
            </a:pPr>
            <a:endParaRPr lang="en-US" sz="2400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CC"/>
                </a:solidFill>
              </a:rPr>
              <a:t>Part 3: </a:t>
            </a:r>
            <a:r>
              <a:rPr lang="en-US" sz="2400" dirty="0" smtClean="0">
                <a:solidFill>
                  <a:srgbClr val="0000CC"/>
                </a:solidFill>
              </a:rPr>
              <a:t>Share Major Learning Advancements Along Journey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62103" y="2647406"/>
            <a:ext cx="5033553" cy="35182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662" y="373834"/>
            <a:ext cx="1076076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Lesson About Employee Engagement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73" y="1699397"/>
            <a:ext cx="11365742" cy="1117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Elements Contribute to Improved Employee Engagement</a:t>
            </a:r>
          </a:p>
          <a:p>
            <a:pPr marL="0" indent="0">
              <a:buNone/>
            </a:pPr>
            <a:endParaRPr lang="en-US" sz="3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21809" y="2747627"/>
            <a:ext cx="494646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000" b="1" i="1" dirty="0">
                <a:solidFill>
                  <a:schemeClr val="bg1"/>
                </a:solidFill>
              </a:rPr>
              <a:t>Own Your Work</a:t>
            </a:r>
          </a:p>
          <a:p>
            <a:pPr marL="1200150" lvl="1" indent="-742950">
              <a:buFont typeface="+mj-lt"/>
              <a:buAutoNum type="arabicPeriod"/>
            </a:pPr>
            <a:endParaRPr lang="en-US" sz="3000" b="1" i="1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3000" b="1" i="1" dirty="0">
                <a:solidFill>
                  <a:schemeClr val="bg1"/>
                </a:solidFill>
              </a:rPr>
              <a:t>Align to Mission</a:t>
            </a:r>
          </a:p>
          <a:p>
            <a:pPr marL="1200150" lvl="1" indent="-742950">
              <a:buFont typeface="+mj-lt"/>
              <a:buAutoNum type="arabicPeriod"/>
            </a:pPr>
            <a:endParaRPr lang="en-US" sz="3000" b="1" i="1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3000" b="1" i="1" dirty="0">
                <a:solidFill>
                  <a:schemeClr val="bg1"/>
                </a:solidFill>
              </a:rPr>
              <a:t>Improve Every Day</a:t>
            </a:r>
          </a:p>
          <a:p>
            <a:pPr marL="1200150" lvl="1" indent="-742950">
              <a:buFont typeface="+mj-lt"/>
              <a:buAutoNum type="arabicPeriod"/>
            </a:pPr>
            <a:endParaRPr lang="en-US" sz="3000" b="1" i="1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3000" b="1" i="1" dirty="0">
                <a:solidFill>
                  <a:schemeClr val="bg1"/>
                </a:solidFill>
              </a:rPr>
              <a:t>Adapt to Grow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155" y="1008683"/>
            <a:ext cx="9616197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FEVS Considerations: Engaging People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155" y="2329483"/>
            <a:ext cx="8907827" cy="2142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If you want to improve employee engagement,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engage people</a:t>
            </a:r>
          </a:p>
          <a:p>
            <a:pPr marL="0" indent="0">
              <a:buNone/>
            </a:pPr>
            <a:endParaRPr lang="en-US" sz="24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Engagement happens in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real-time</a:t>
            </a:r>
            <a:r>
              <a:rPr lang="en-US" sz="24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smtClean="0">
                <a:solidFill>
                  <a:srgbClr val="002060"/>
                </a:solidFill>
              </a:rPr>
              <a:t>not yesterday, not tomorrow, but </a:t>
            </a:r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</a:rPr>
              <a:t>right </a:t>
            </a:r>
            <a:r>
              <a:rPr lang="en-US" sz="2200" b="1" dirty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</a:rPr>
              <a:t>ow</a:t>
            </a:r>
            <a:r>
              <a:rPr lang="en-US" sz="22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825" y="1026160"/>
            <a:ext cx="9860280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FEVS Considerations: Problem to Solve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825" y="2679507"/>
            <a:ext cx="10701130" cy="1689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The Federal Employee Viewpoint Survey is not a math problem to solve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Numbers are involved, but it is more about                                   how we </a:t>
            </a:r>
            <a:r>
              <a:rPr lang="en-US" sz="2400" b="1" dirty="0" smtClean="0">
                <a:solidFill>
                  <a:schemeClr val="accent3"/>
                </a:solidFill>
              </a:rPr>
              <a:t>lead</a:t>
            </a:r>
            <a:r>
              <a:rPr lang="en-US" sz="2400" b="1" dirty="0" smtClean="0">
                <a:solidFill>
                  <a:srgbClr val="002060"/>
                </a:solidFill>
              </a:rPr>
              <a:t> and </a:t>
            </a:r>
            <a:r>
              <a:rPr lang="en-US" sz="2400" b="1" dirty="0" smtClean="0">
                <a:solidFill>
                  <a:schemeClr val="accent3"/>
                </a:solidFill>
              </a:rPr>
              <a:t>serve</a:t>
            </a:r>
            <a:r>
              <a:rPr lang="en-US" sz="2400" b="1" dirty="0" smtClean="0">
                <a:solidFill>
                  <a:srgbClr val="002060"/>
                </a:solidFill>
              </a:rPr>
              <a:t> the mission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95" y="609600"/>
            <a:ext cx="1053930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FEVS Considerations: Improvement Action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9441" y="2649027"/>
            <a:ext cx="8859519" cy="10085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 smtClean="0">
                <a:solidFill>
                  <a:srgbClr val="002060"/>
                </a:solidFill>
              </a:rPr>
              <a:t>Improving the conditions measured by the FEVS can be </a:t>
            </a:r>
          </a:p>
          <a:p>
            <a:pPr marL="0" indent="0">
              <a:buNone/>
            </a:pPr>
            <a:r>
              <a:rPr lang="en-US" sz="9600" b="1" dirty="0" smtClean="0">
                <a:solidFill>
                  <a:srgbClr val="002060"/>
                </a:solidFill>
              </a:rPr>
              <a:t>done in a relatively short timeframe</a:t>
            </a:r>
          </a:p>
          <a:p>
            <a:pPr marL="0" indent="0">
              <a:buNone/>
            </a:pPr>
            <a:endParaRPr lang="en-US" sz="7400" b="1" dirty="0" smtClean="0">
              <a:solidFill>
                <a:srgbClr val="002060"/>
              </a:solidFill>
            </a:endParaRPr>
          </a:p>
          <a:p>
            <a:pPr lvl="1"/>
            <a:r>
              <a:rPr lang="en-US" sz="9600" b="1" dirty="0" smtClean="0">
                <a:solidFill>
                  <a:srgbClr val="002060"/>
                </a:solidFill>
              </a:rPr>
              <a:t>If meaningful, consistent, and tangible                                 action is demonstrated at </a:t>
            </a:r>
            <a:r>
              <a:rPr lang="en-US" sz="9600" b="1" dirty="0" smtClean="0">
                <a:solidFill>
                  <a:srgbClr val="0070C0"/>
                </a:solidFill>
              </a:rPr>
              <a:t>all</a:t>
            </a:r>
            <a:r>
              <a:rPr lang="en-US" sz="9600" b="1" dirty="0" smtClean="0">
                <a:solidFill>
                  <a:srgbClr val="002060"/>
                </a:solidFill>
              </a:rPr>
              <a:t> levels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44419" y="2258436"/>
            <a:ext cx="10409381" cy="2387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/ Discussion / Contact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2700" b="1" dirty="0" smtClean="0">
                <a:hlinkClick r:id="rId2"/>
              </a:rPr>
              <a:t>James.Egbert@hhs.gov</a:t>
            </a:r>
            <a:r>
              <a:rPr lang="en-US" sz="2700" b="1" dirty="0" smtClean="0"/>
              <a:t> </a:t>
            </a:r>
            <a:endParaRPr lang="en-US" sz="27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Back Up Slides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839789"/>
            <a:ext cx="1038690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Federal Employee Engagement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933" y="2160589"/>
            <a:ext cx="9105707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 smtClean="0">
                <a:solidFill>
                  <a:srgbClr val="0000CC"/>
                </a:solidFill>
              </a:rPr>
              <a:t>“An </a:t>
            </a:r>
            <a:r>
              <a:rPr lang="en-US" sz="3200" i="1" dirty="0">
                <a:solidFill>
                  <a:srgbClr val="0000CC"/>
                </a:solidFill>
              </a:rPr>
              <a:t>employee’s sense of purpose that is evident in their display of dedication, persistence and effort in their work or overall attachment to their organization and its mission</a:t>
            </a:r>
            <a:r>
              <a:rPr lang="en-US" sz="3200" dirty="0" smtClean="0">
                <a:solidFill>
                  <a:srgbClr val="0000CC"/>
                </a:solidFill>
              </a:rPr>
              <a:t>.”</a:t>
            </a:r>
          </a:p>
          <a:p>
            <a:pPr marL="0" indent="0" algn="ctr">
              <a:buNone/>
            </a:pPr>
            <a:endParaRPr lang="en-US" sz="4000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sz="2000" dirty="0" smtClean="0"/>
              <a:t>(</a:t>
            </a:r>
            <a:r>
              <a:rPr lang="en-US" sz="2000" dirty="0"/>
              <a:t>U.S. Office of Personnel Management)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3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57912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EEI Sub-Index: Leaders Lead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1535010"/>
            <a:ext cx="11694160" cy="4871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CC"/>
                </a:solidFill>
              </a:rPr>
              <a:t>Leaders </a:t>
            </a:r>
            <a:r>
              <a:rPr lang="en-US" sz="2400" b="1" dirty="0" smtClean="0">
                <a:solidFill>
                  <a:srgbClr val="0000CC"/>
                </a:solidFill>
              </a:rPr>
              <a:t>Lead</a:t>
            </a:r>
          </a:p>
          <a:p>
            <a:pPr marL="0" indent="0">
              <a:buNone/>
            </a:pPr>
            <a:endParaRPr lang="en-US" sz="2400" dirty="0">
              <a:solidFill>
                <a:srgbClr val="0000CC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rgbClr val="002060"/>
                </a:solidFill>
              </a:rPr>
              <a:t>Q53. In my organization, </a:t>
            </a:r>
            <a:r>
              <a:rPr lang="en-US" sz="2400" i="1" dirty="0" smtClean="0">
                <a:solidFill>
                  <a:srgbClr val="002060"/>
                </a:solidFill>
              </a:rPr>
              <a:t>senior leaders </a:t>
            </a:r>
            <a:r>
              <a:rPr lang="en-US" sz="2400" i="1" dirty="0">
                <a:solidFill>
                  <a:srgbClr val="002060"/>
                </a:solidFill>
              </a:rPr>
              <a:t>generate high levels of motivation and commitment in the workforce.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rgbClr val="002060"/>
                </a:solidFill>
              </a:rPr>
              <a:t>Q54. My organization's leaders maintain high standards of honesty and integrity.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rgbClr val="002060"/>
                </a:solidFill>
              </a:rPr>
              <a:t>Q56. Managers communicate the goals and priorities of the organization.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rgbClr val="002060"/>
                </a:solidFill>
              </a:rPr>
              <a:t>Q60. Overall, how good a job do you feel is being done by the manager directly above your immediate supervisor?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rgbClr val="002060"/>
                </a:solidFill>
              </a:rPr>
              <a:t>Q61. I have a high level of respect for my organization's senior leaders.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58928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EEI Sub-Index: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Supervisors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008"/>
            <a:ext cx="10515600" cy="4871477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400" b="1" dirty="0" smtClean="0">
                <a:solidFill>
                  <a:srgbClr val="0000CC"/>
                </a:solidFill>
              </a:rPr>
              <a:t>Supervisors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400" b="1" dirty="0">
              <a:solidFill>
                <a:srgbClr val="0000CC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/>
              <a:t>Q47. Supervisors in my work unit support employee development.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/>
              <a:t>Q48. My supervisor listens to what I have to say.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/>
              <a:t>Q49. My supervisor treats me with respect.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/>
              <a:t>Q51. I have trust and confidence in my supervisor.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400" i="1" dirty="0"/>
              <a:t>Q52. Overall, how good a job do you feel is being done by your immediate supervisor?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i="1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187" y="548640"/>
            <a:ext cx="1005162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EEI Sub-Index: Intrinsic Work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0848"/>
            <a:ext cx="10515600" cy="487147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dirty="0">
                <a:solidFill>
                  <a:srgbClr val="0000CC"/>
                </a:solidFill>
              </a:rPr>
              <a:t>Intrinsic Work </a:t>
            </a:r>
            <a:r>
              <a:rPr lang="en-US" sz="5100" b="1" dirty="0" smtClean="0">
                <a:solidFill>
                  <a:srgbClr val="0000CC"/>
                </a:solidFill>
              </a:rPr>
              <a:t>Experience</a:t>
            </a:r>
          </a:p>
          <a:p>
            <a:pPr marL="0" indent="0">
              <a:buNone/>
            </a:pPr>
            <a:endParaRPr lang="en-US" sz="5100" b="1" dirty="0">
              <a:solidFill>
                <a:srgbClr val="0000CC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en-US" sz="5100" i="1" dirty="0">
                <a:solidFill>
                  <a:srgbClr val="002060"/>
                </a:solidFill>
              </a:rPr>
              <a:t>Q3. I feel encouraged to come up with new and better ways of doing things.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5100" i="1" dirty="0">
                <a:solidFill>
                  <a:srgbClr val="002060"/>
                </a:solidFill>
              </a:rPr>
              <a:t>Q4. My work gives me a feeling of personal accomplishment.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5100" i="1" dirty="0">
                <a:solidFill>
                  <a:srgbClr val="002060"/>
                </a:solidFill>
              </a:rPr>
              <a:t>Q6. I know what is expected of me on the job.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5100" i="1" dirty="0">
                <a:solidFill>
                  <a:srgbClr val="002060"/>
                </a:solidFill>
              </a:rPr>
              <a:t>Q11. My talents are used well in the workplace.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5100" i="1" dirty="0">
                <a:solidFill>
                  <a:srgbClr val="002060"/>
                </a:solidFill>
              </a:rPr>
              <a:t>Q12*. I know how my work relates to the agency's goals and priorities. </a:t>
            </a:r>
          </a:p>
          <a:p>
            <a:pPr marL="0" indent="0">
              <a:buNone/>
            </a:pPr>
            <a:r>
              <a:rPr lang="en-US" sz="5600" i="1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3400" dirty="0">
                <a:solidFill>
                  <a:srgbClr val="002060"/>
                </a:solidFill>
              </a:rPr>
              <a:t>*OPM 2018 Change to FEVS Question (12): I know how my work relates to the agency's goals.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002060"/>
                </a:solidFill>
              </a:rPr>
              <a:t> </a:t>
            </a:r>
            <a:endParaRPr lang="en-US" sz="56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4434" y="2174240"/>
            <a:ext cx="9039497" cy="325123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931" y="2994030"/>
            <a:ext cx="9144000" cy="31573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1</a:t>
            </a:r>
            <a:b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4900" i="1" dirty="0" smtClean="0">
                <a:solidFill>
                  <a:schemeClr val="bg1"/>
                </a:solidFill>
              </a:rPr>
              <a:t>Review </a:t>
            </a:r>
            <a:r>
              <a:rPr lang="en-US" sz="4900" i="1" dirty="0">
                <a:solidFill>
                  <a:schemeClr val="bg1"/>
                </a:solidFill>
              </a:rPr>
              <a:t>FEVS Employee </a:t>
            </a:r>
            <a:r>
              <a:rPr lang="en-US" sz="4900" i="1" dirty="0" smtClean="0">
                <a:solidFill>
                  <a:schemeClr val="bg1"/>
                </a:solidFill>
              </a:rPr>
              <a:t>Engagement Indexes </a:t>
            </a:r>
            <a:r>
              <a:rPr lang="en-US" sz="4900" i="1" dirty="0">
                <a:solidFill>
                  <a:schemeClr val="bg1"/>
                </a:solidFill>
              </a:rPr>
              <a:t>Data</a:t>
            </a:r>
            <a:r>
              <a:rPr lang="en-US" i="1" dirty="0">
                <a:solidFill>
                  <a:schemeClr val="bg1"/>
                </a:solidFill>
              </a:rPr>
              <a:t/>
            </a:r>
            <a:br>
              <a:rPr lang="en-US" i="1" dirty="0">
                <a:solidFill>
                  <a:schemeClr val="bg1"/>
                </a:solidFill>
              </a:rPr>
            </a:b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4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54" y="853440"/>
            <a:ext cx="1142322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ffective Communications Index (ECI)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1" y="2609201"/>
            <a:ext cx="10502052" cy="2733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 smtClean="0">
                <a:solidFill>
                  <a:srgbClr val="0000CC"/>
                </a:solidFill>
              </a:rPr>
              <a:t>“</a:t>
            </a:r>
            <a:r>
              <a:rPr lang="en-US" sz="3200" i="1" dirty="0">
                <a:solidFill>
                  <a:srgbClr val="0000CC"/>
                </a:solidFill>
              </a:rPr>
              <a:t>HHS developed index </a:t>
            </a:r>
            <a:r>
              <a:rPr lang="en-US" sz="3200" i="1" dirty="0" smtClean="0">
                <a:solidFill>
                  <a:srgbClr val="0000CC"/>
                </a:solidFill>
              </a:rPr>
              <a:t>calculated as average </a:t>
            </a:r>
            <a:r>
              <a:rPr lang="en-US" sz="3200" i="1" dirty="0">
                <a:solidFill>
                  <a:srgbClr val="0000CC"/>
                </a:solidFill>
              </a:rPr>
              <a:t>of </a:t>
            </a:r>
            <a:r>
              <a:rPr lang="en-US" sz="3200" i="1" dirty="0" smtClean="0">
                <a:solidFill>
                  <a:srgbClr val="0000CC"/>
                </a:solidFill>
              </a:rPr>
              <a:t>positive </a:t>
            </a:r>
            <a:r>
              <a:rPr lang="en-US" sz="3200" i="1" dirty="0">
                <a:solidFill>
                  <a:srgbClr val="0000CC"/>
                </a:solidFill>
              </a:rPr>
              <a:t>responses </a:t>
            </a:r>
            <a:r>
              <a:rPr lang="en-US" sz="3200" i="1" dirty="0" smtClean="0">
                <a:solidFill>
                  <a:srgbClr val="0000CC"/>
                </a:solidFill>
              </a:rPr>
              <a:t>of </a:t>
            </a:r>
            <a:r>
              <a:rPr lang="en-US" sz="3200" i="1" dirty="0">
                <a:solidFill>
                  <a:srgbClr val="0000CC"/>
                </a:solidFill>
              </a:rPr>
              <a:t>12 FEVS questions related to effective communications between supervisors and </a:t>
            </a:r>
            <a:r>
              <a:rPr lang="en-US" sz="3200" i="1" dirty="0" smtClean="0">
                <a:solidFill>
                  <a:srgbClr val="0000CC"/>
                </a:solidFill>
              </a:rPr>
              <a:t>employees</a:t>
            </a:r>
            <a:r>
              <a:rPr lang="en-US" sz="3200" i="1" dirty="0">
                <a:solidFill>
                  <a:srgbClr val="0000CC"/>
                </a:solidFill>
              </a:rPr>
              <a:t>; </a:t>
            </a:r>
            <a:r>
              <a:rPr lang="en-US" sz="3200" b="1" i="1" dirty="0">
                <a:solidFill>
                  <a:srgbClr val="0000CC"/>
                </a:solidFill>
              </a:rPr>
              <a:t>and</a:t>
            </a:r>
            <a:r>
              <a:rPr lang="en-US" sz="3200" i="1" dirty="0">
                <a:solidFill>
                  <a:srgbClr val="0000CC"/>
                </a:solidFill>
              </a:rPr>
              <a:t> effective organizational communications related to senior leaders and managers</a:t>
            </a:r>
            <a:r>
              <a:rPr lang="en-US" sz="3200" i="1" dirty="0" smtClean="0">
                <a:solidFill>
                  <a:srgbClr val="0000CC"/>
                </a:solidFill>
              </a:rPr>
              <a:t>.”</a:t>
            </a:r>
            <a:endParaRPr lang="en-US" sz="3200" i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214210"/>
            <a:ext cx="11744960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ECI Sub-Index: Supervisor/Employee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40" y="1343137"/>
            <a:ext cx="10515600" cy="4871477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400" b="1" dirty="0">
                <a:solidFill>
                  <a:srgbClr val="0000CC"/>
                </a:solidFill>
              </a:rPr>
              <a:t>Supervisor / </a:t>
            </a:r>
            <a:r>
              <a:rPr lang="en-US" sz="2400" b="1" dirty="0" smtClean="0">
                <a:solidFill>
                  <a:srgbClr val="0000CC"/>
                </a:solidFill>
              </a:rPr>
              <a:t>Employee</a:t>
            </a:r>
          </a:p>
          <a:p>
            <a:pPr marL="0" indent="0">
              <a:lnSpc>
                <a:spcPct val="70000"/>
              </a:lnSpc>
              <a:buNone/>
            </a:pPr>
            <a:endParaRPr lang="en-US" sz="2400" b="1" dirty="0">
              <a:solidFill>
                <a:srgbClr val="0000CC"/>
              </a:solidFill>
            </a:endParaRPr>
          </a:p>
          <a:p>
            <a:pPr lvl="0"/>
            <a:r>
              <a:rPr lang="en-US" sz="2400" i="1" dirty="0"/>
              <a:t>Q19. In my most recent performance appraisal, I understood what I had to do to be rated at different performance levels (for example, Fully Successful, Outstanding). </a:t>
            </a:r>
            <a:endParaRPr lang="en-US" sz="2400" i="1" dirty="0" smtClean="0"/>
          </a:p>
          <a:p>
            <a:pPr lvl="0"/>
            <a:r>
              <a:rPr lang="en-US" sz="2400" i="1" dirty="0" smtClean="0"/>
              <a:t>Q44</a:t>
            </a:r>
            <a:r>
              <a:rPr lang="en-US" sz="2400" i="1" dirty="0"/>
              <a:t>. Discussions with my supervisor/team leader about my performance are worthwhile. 	</a:t>
            </a:r>
          </a:p>
          <a:p>
            <a:pPr lvl="0"/>
            <a:r>
              <a:rPr lang="en-US" sz="2400" i="1" dirty="0" smtClean="0"/>
              <a:t>Q48</a:t>
            </a:r>
            <a:r>
              <a:rPr lang="en-US" sz="2400" i="1" dirty="0"/>
              <a:t>. My supervisor/team leader listens to what I have to say. 	</a:t>
            </a:r>
          </a:p>
          <a:p>
            <a:pPr lvl="0"/>
            <a:r>
              <a:rPr lang="en-US" sz="2400" i="1" dirty="0" smtClean="0"/>
              <a:t>Q49</a:t>
            </a:r>
            <a:r>
              <a:rPr lang="en-US" sz="2400" i="1" dirty="0"/>
              <a:t>. My </a:t>
            </a:r>
            <a:r>
              <a:rPr lang="en-US" sz="2400" i="1" dirty="0" smtClean="0"/>
              <a:t>supervisor/team </a:t>
            </a:r>
            <a:r>
              <a:rPr lang="en-US" sz="2400" i="1" dirty="0"/>
              <a:t>leader treats me with respect. 	</a:t>
            </a:r>
          </a:p>
          <a:p>
            <a:pPr lvl="0"/>
            <a:r>
              <a:rPr lang="en-US" sz="2400" i="1" dirty="0" smtClean="0"/>
              <a:t>Q50</a:t>
            </a:r>
            <a:r>
              <a:rPr lang="en-US" sz="2400" i="1" dirty="0"/>
              <a:t>. In the last six months, my supervisor/team leader has talked with me about my performance. 	</a:t>
            </a:r>
          </a:p>
          <a:p>
            <a:pPr lvl="0"/>
            <a:r>
              <a:rPr lang="en-US" sz="2400" i="1" dirty="0" smtClean="0"/>
              <a:t>Q51</a:t>
            </a:r>
            <a:r>
              <a:rPr lang="en-US" sz="2400" i="1" dirty="0"/>
              <a:t>. I have trust and confidence in my supervisor. 	</a:t>
            </a:r>
          </a:p>
          <a:p>
            <a:pPr marL="0" indent="0">
              <a:buNone/>
            </a:pPr>
            <a:r>
              <a:rPr lang="en-US" sz="2700" i="1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227" y="62445"/>
            <a:ext cx="1118954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ECI Sub-Index: Leader/Manager/Organizational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6365"/>
            <a:ext cx="10515600" cy="4871477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400" b="1" dirty="0">
                <a:solidFill>
                  <a:srgbClr val="0000CC"/>
                </a:solidFill>
              </a:rPr>
              <a:t>Leader / Manager / </a:t>
            </a:r>
            <a:r>
              <a:rPr lang="en-US" sz="2400" b="1" dirty="0" smtClean="0">
                <a:solidFill>
                  <a:srgbClr val="0000CC"/>
                </a:solidFill>
              </a:rPr>
              <a:t>Organizational</a:t>
            </a:r>
          </a:p>
          <a:p>
            <a:pPr marL="0" indent="0">
              <a:lnSpc>
                <a:spcPct val="70000"/>
              </a:lnSpc>
              <a:buNone/>
            </a:pPr>
            <a:endParaRPr lang="en-US" sz="2400" b="1" dirty="0">
              <a:solidFill>
                <a:srgbClr val="0000CC"/>
              </a:solidFill>
            </a:endParaRPr>
          </a:p>
          <a:p>
            <a:pPr lvl="0"/>
            <a:r>
              <a:rPr lang="en-US" sz="2400" i="1" dirty="0"/>
              <a:t>Q53. In my organization, senior leaders generate high levels of motivation and commitment in the workforce. 	</a:t>
            </a:r>
          </a:p>
          <a:p>
            <a:pPr lvl="0"/>
            <a:r>
              <a:rPr lang="en-US" sz="2400" i="1" dirty="0"/>
              <a:t>Q56. Managers communicate the goals and priorities of the organization. 	</a:t>
            </a:r>
          </a:p>
          <a:p>
            <a:pPr lvl="0"/>
            <a:r>
              <a:rPr lang="en-US" sz="2400" i="1" dirty="0"/>
              <a:t>Q57. Managers review and evaluate the organization's progress toward meeting its goals and objectives.</a:t>
            </a:r>
          </a:p>
          <a:p>
            <a:pPr lvl="0"/>
            <a:r>
              <a:rPr lang="en-US" sz="2400" i="1" dirty="0"/>
              <a:t>Q58. Managers promote communication among different work units (for example, about projects, goals, needed resources). </a:t>
            </a:r>
          </a:p>
          <a:p>
            <a:pPr lvl="0"/>
            <a:r>
              <a:rPr lang="en-US" sz="2400" i="1" dirty="0"/>
              <a:t>Q59. Managers support collaboration across work units to accomplish work objectives. 	</a:t>
            </a:r>
          </a:p>
          <a:p>
            <a:pPr lvl="0"/>
            <a:r>
              <a:rPr lang="en-US" sz="2400" i="1" dirty="0"/>
              <a:t>Q64. How satisfied are you with the information you receive from management on what's going on in your organization? 	</a:t>
            </a:r>
          </a:p>
          <a:p>
            <a:pPr marL="0" indent="0">
              <a:buNone/>
            </a:pPr>
            <a:r>
              <a:rPr lang="en-US" sz="27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14" y="747390"/>
            <a:ext cx="9990666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lobal Satisfaction Index (GSI)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43150"/>
            <a:ext cx="10585026" cy="28482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i="1" dirty="0" smtClean="0">
                <a:solidFill>
                  <a:srgbClr val="0000CC"/>
                </a:solidFill>
              </a:rPr>
              <a:t>“</a:t>
            </a:r>
            <a:r>
              <a:rPr lang="en-US" sz="3200" dirty="0" smtClean="0">
                <a:solidFill>
                  <a:srgbClr val="0000CC"/>
                </a:solidFill>
              </a:rPr>
              <a:t>OPM </a:t>
            </a:r>
            <a:r>
              <a:rPr lang="en-US" sz="3200" dirty="0">
                <a:solidFill>
                  <a:srgbClr val="0000CC"/>
                </a:solidFill>
              </a:rPr>
              <a:t>developed index </a:t>
            </a:r>
            <a:r>
              <a:rPr lang="en-US" sz="3200" dirty="0" smtClean="0">
                <a:solidFill>
                  <a:srgbClr val="0000CC"/>
                </a:solidFill>
              </a:rPr>
              <a:t>calculated as average </a:t>
            </a:r>
            <a:r>
              <a:rPr lang="en-US" sz="3200" dirty="0">
                <a:solidFill>
                  <a:srgbClr val="0000CC"/>
                </a:solidFill>
              </a:rPr>
              <a:t>of </a:t>
            </a:r>
            <a:r>
              <a:rPr lang="en-US" sz="3200" dirty="0" smtClean="0">
                <a:solidFill>
                  <a:srgbClr val="0000CC"/>
                </a:solidFill>
              </a:rPr>
              <a:t>positive </a:t>
            </a:r>
            <a:r>
              <a:rPr lang="en-US" sz="3200" dirty="0">
                <a:solidFill>
                  <a:srgbClr val="0000CC"/>
                </a:solidFill>
              </a:rPr>
              <a:t>responses to 4 FEVS questions. The GSI is a combination of employees’ satisfaction with their jobs, their pay, and their organization, </a:t>
            </a:r>
            <a:r>
              <a:rPr lang="en-US" sz="3200" b="1" dirty="0">
                <a:solidFill>
                  <a:srgbClr val="0000CC"/>
                </a:solidFill>
              </a:rPr>
              <a:t>plus</a:t>
            </a:r>
            <a:r>
              <a:rPr lang="en-US" sz="3200" dirty="0">
                <a:solidFill>
                  <a:srgbClr val="0000CC"/>
                </a:solidFill>
              </a:rPr>
              <a:t> their willingness to recommend their organization as a good place to </a:t>
            </a:r>
            <a:r>
              <a:rPr lang="en-US" sz="3200" dirty="0" smtClean="0">
                <a:solidFill>
                  <a:srgbClr val="0000CC"/>
                </a:solidFill>
              </a:rPr>
              <a:t>work.”</a:t>
            </a:r>
            <a:endParaRPr lang="en-US" sz="3200" i="1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8786" y="61976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Index: Global Satisfaction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320" y="1535010"/>
            <a:ext cx="10515600" cy="487147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rgbClr val="0000CC"/>
                </a:solidFill>
              </a:rPr>
              <a:t>GSI</a:t>
            </a:r>
          </a:p>
          <a:p>
            <a:pPr marL="0" lvl="0" indent="0">
              <a:buNone/>
            </a:pPr>
            <a:endParaRPr lang="en-US" sz="2400" b="1" dirty="0">
              <a:solidFill>
                <a:srgbClr val="0000CC"/>
              </a:solidFill>
            </a:endParaRPr>
          </a:p>
          <a:p>
            <a:pPr lvl="0"/>
            <a:r>
              <a:rPr lang="en-US" sz="2400" i="1" dirty="0" smtClean="0"/>
              <a:t>Q40</a:t>
            </a:r>
            <a:r>
              <a:rPr lang="en-US" sz="2400" i="1" dirty="0"/>
              <a:t>. I recommend my organization as a good place to work.</a:t>
            </a:r>
          </a:p>
          <a:p>
            <a:pPr lvl="0"/>
            <a:r>
              <a:rPr lang="en-US" sz="2400" i="1" dirty="0"/>
              <a:t>Q69. Considering everything, how satisfied are you with your job?</a:t>
            </a:r>
          </a:p>
          <a:p>
            <a:pPr lvl="0"/>
            <a:r>
              <a:rPr lang="en-US" sz="2400" i="1" dirty="0"/>
              <a:t>Q70. Considering everything, how satisfied are you with your pay?</a:t>
            </a:r>
          </a:p>
          <a:p>
            <a:pPr lvl="0"/>
            <a:r>
              <a:rPr lang="en-US" sz="2400" i="1" dirty="0"/>
              <a:t>Q71. Considering everything, how satisfied are you with your organization?</a:t>
            </a: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1800" dirty="0" smtClean="0"/>
              <a:t>Note: PPS/BPTW Index made up of Q40, Q69, Q71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9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1213104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HHS Engagement Score Improvement: PPS/BPTW*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8205"/>
          <a:stretch/>
        </p:blipFill>
        <p:spPr>
          <a:xfrm>
            <a:off x="824345" y="1679221"/>
            <a:ext cx="10515600" cy="218789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4345" y="4014460"/>
            <a:ext cx="103701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Partnership for Public Service, Best Places to Work (BPTW) Index: Average of FEVS Positive Responses for: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Q40</a:t>
            </a:r>
            <a:r>
              <a:rPr lang="en-US" dirty="0">
                <a:solidFill>
                  <a:srgbClr val="002060"/>
                </a:solidFill>
              </a:rPr>
              <a:t>. I recommend my organization as a good place to work.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Q69</a:t>
            </a:r>
            <a:r>
              <a:rPr lang="en-US" dirty="0">
                <a:solidFill>
                  <a:srgbClr val="002060"/>
                </a:solidFill>
              </a:rPr>
              <a:t>. Considering everything, how satisfied are you with your job?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Q71</a:t>
            </a:r>
            <a:r>
              <a:rPr lang="en-US" dirty="0">
                <a:solidFill>
                  <a:srgbClr val="002060"/>
                </a:solidFill>
              </a:rPr>
              <a:t>. Considering everything, how satisfied are you with your organization?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en-US" sz="1400" dirty="0">
                <a:solidFill>
                  <a:srgbClr val="002060"/>
                </a:solidFill>
              </a:rPr>
              <a:t> * Partnership for Public Service, Best Places to Work Rankings. See more at: </a:t>
            </a:r>
            <a:r>
              <a:rPr lang="en-US" sz="1400" dirty="0">
                <a:hlinkClick r:id="rId3"/>
              </a:rPr>
              <a:t>https://bestplacestowork.org/rankings/overall/large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5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77" y="321582"/>
            <a:ext cx="11205754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HHS Employee Engagement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Ranking: OPM/EEI*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58" r="697" b="2532"/>
          <a:stretch/>
        </p:blipFill>
        <p:spPr>
          <a:xfrm>
            <a:off x="738909" y="1467339"/>
            <a:ext cx="10614891" cy="460464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9273" y="6195921"/>
            <a:ext cx="9725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* Office of Personnel Management, Employee Engagement Index. See more </a:t>
            </a:r>
            <a:r>
              <a:rPr lang="en-US" sz="1400" i="1" dirty="0"/>
              <a:t>at: </a:t>
            </a: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www.opm.gov/fevs/reports/data-reports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7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072" y="2481942"/>
            <a:ext cx="10189029" cy="295547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31586" y="3049822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Part </a:t>
            </a:r>
            <a:r>
              <a:rPr lang="en-US" b="1" dirty="0" smtClean="0">
                <a:solidFill>
                  <a:schemeClr val="bg1"/>
                </a:solidFill>
              </a:rPr>
              <a:t>2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Outline </a:t>
            </a:r>
            <a:r>
              <a:rPr lang="en-US" i="1" dirty="0">
                <a:solidFill>
                  <a:schemeClr val="bg1"/>
                </a:solidFill>
              </a:rPr>
              <a:t>HHS Framework for FEVS </a:t>
            </a:r>
            <a:r>
              <a:rPr lang="en-US" i="1" dirty="0" smtClean="0">
                <a:solidFill>
                  <a:schemeClr val="bg1"/>
                </a:solidFill>
              </a:rPr>
              <a:t>Improvement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469" y="554991"/>
            <a:ext cx="9755535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HHS Framework for FEVS Improvement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245216" y="2053367"/>
            <a:ext cx="9054040" cy="3987995"/>
            <a:chOff x="220134" y="2087432"/>
            <a:chExt cx="9054040" cy="3987995"/>
          </a:xfrm>
        </p:grpSpPr>
        <p:sp>
          <p:nvSpPr>
            <p:cNvPr id="10" name="Freeform 9"/>
            <p:cNvSpPr/>
            <p:nvPr/>
          </p:nvSpPr>
          <p:spPr>
            <a:xfrm>
              <a:off x="677863" y="2160588"/>
              <a:ext cx="6877049" cy="853916"/>
            </a:xfrm>
            <a:custGeom>
              <a:avLst/>
              <a:gdLst>
                <a:gd name="connsiteX0" fmla="*/ 0 w 6877049"/>
                <a:gd name="connsiteY0" fmla="*/ 85392 h 853916"/>
                <a:gd name="connsiteX1" fmla="*/ 85392 w 6877049"/>
                <a:gd name="connsiteY1" fmla="*/ 0 h 853916"/>
                <a:gd name="connsiteX2" fmla="*/ 6791657 w 6877049"/>
                <a:gd name="connsiteY2" fmla="*/ 0 h 853916"/>
                <a:gd name="connsiteX3" fmla="*/ 6877049 w 6877049"/>
                <a:gd name="connsiteY3" fmla="*/ 85392 h 853916"/>
                <a:gd name="connsiteX4" fmla="*/ 6877049 w 6877049"/>
                <a:gd name="connsiteY4" fmla="*/ 768524 h 853916"/>
                <a:gd name="connsiteX5" fmla="*/ 6791657 w 6877049"/>
                <a:gd name="connsiteY5" fmla="*/ 853916 h 853916"/>
                <a:gd name="connsiteX6" fmla="*/ 85392 w 6877049"/>
                <a:gd name="connsiteY6" fmla="*/ 853916 h 853916"/>
                <a:gd name="connsiteX7" fmla="*/ 0 w 6877049"/>
                <a:gd name="connsiteY7" fmla="*/ 768524 h 853916"/>
                <a:gd name="connsiteX8" fmla="*/ 0 w 6877049"/>
                <a:gd name="connsiteY8" fmla="*/ 85392 h 85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7049" h="853916">
                  <a:moveTo>
                    <a:pt x="0" y="85392"/>
                  </a:moveTo>
                  <a:cubicBezTo>
                    <a:pt x="0" y="38231"/>
                    <a:pt x="38231" y="0"/>
                    <a:pt x="85392" y="0"/>
                  </a:cubicBezTo>
                  <a:lnTo>
                    <a:pt x="6791657" y="0"/>
                  </a:lnTo>
                  <a:cubicBezTo>
                    <a:pt x="6838818" y="0"/>
                    <a:pt x="6877049" y="38231"/>
                    <a:pt x="6877049" y="85392"/>
                  </a:cubicBezTo>
                  <a:lnTo>
                    <a:pt x="6877049" y="768524"/>
                  </a:lnTo>
                  <a:cubicBezTo>
                    <a:pt x="6877049" y="815685"/>
                    <a:pt x="6838818" y="853916"/>
                    <a:pt x="6791657" y="853916"/>
                  </a:cubicBezTo>
                  <a:lnTo>
                    <a:pt x="85392" y="853916"/>
                  </a:lnTo>
                  <a:cubicBezTo>
                    <a:pt x="38231" y="853916"/>
                    <a:pt x="0" y="815685"/>
                    <a:pt x="0" y="768524"/>
                  </a:cubicBezTo>
                  <a:lnTo>
                    <a:pt x="0" y="8539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640" tIns="112640" rIns="1056217" bIns="11264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	Create Shared Vision</a:t>
              </a:r>
              <a:endParaRPr lang="en-US" sz="23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253815" y="3169761"/>
              <a:ext cx="6877049" cy="853916"/>
            </a:xfrm>
            <a:custGeom>
              <a:avLst/>
              <a:gdLst>
                <a:gd name="connsiteX0" fmla="*/ 0 w 6877049"/>
                <a:gd name="connsiteY0" fmla="*/ 85392 h 853916"/>
                <a:gd name="connsiteX1" fmla="*/ 85392 w 6877049"/>
                <a:gd name="connsiteY1" fmla="*/ 0 h 853916"/>
                <a:gd name="connsiteX2" fmla="*/ 6791657 w 6877049"/>
                <a:gd name="connsiteY2" fmla="*/ 0 h 853916"/>
                <a:gd name="connsiteX3" fmla="*/ 6877049 w 6877049"/>
                <a:gd name="connsiteY3" fmla="*/ 85392 h 853916"/>
                <a:gd name="connsiteX4" fmla="*/ 6877049 w 6877049"/>
                <a:gd name="connsiteY4" fmla="*/ 768524 h 853916"/>
                <a:gd name="connsiteX5" fmla="*/ 6791657 w 6877049"/>
                <a:gd name="connsiteY5" fmla="*/ 853916 h 853916"/>
                <a:gd name="connsiteX6" fmla="*/ 85392 w 6877049"/>
                <a:gd name="connsiteY6" fmla="*/ 853916 h 853916"/>
                <a:gd name="connsiteX7" fmla="*/ 0 w 6877049"/>
                <a:gd name="connsiteY7" fmla="*/ 768524 h 853916"/>
                <a:gd name="connsiteX8" fmla="*/ 0 w 6877049"/>
                <a:gd name="connsiteY8" fmla="*/ 85392 h 85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7049" h="853916">
                  <a:moveTo>
                    <a:pt x="0" y="85392"/>
                  </a:moveTo>
                  <a:cubicBezTo>
                    <a:pt x="0" y="38231"/>
                    <a:pt x="38231" y="0"/>
                    <a:pt x="85392" y="0"/>
                  </a:cubicBezTo>
                  <a:lnTo>
                    <a:pt x="6791657" y="0"/>
                  </a:lnTo>
                  <a:cubicBezTo>
                    <a:pt x="6838818" y="0"/>
                    <a:pt x="6877049" y="38231"/>
                    <a:pt x="6877049" y="85392"/>
                  </a:cubicBezTo>
                  <a:lnTo>
                    <a:pt x="6877049" y="768524"/>
                  </a:lnTo>
                  <a:cubicBezTo>
                    <a:pt x="6877049" y="815685"/>
                    <a:pt x="6838818" y="853916"/>
                    <a:pt x="6791657" y="853916"/>
                  </a:cubicBezTo>
                  <a:lnTo>
                    <a:pt x="85392" y="853916"/>
                  </a:lnTo>
                  <a:cubicBezTo>
                    <a:pt x="38231" y="853916"/>
                    <a:pt x="0" y="815685"/>
                    <a:pt x="0" y="768524"/>
                  </a:cubicBezTo>
                  <a:lnTo>
                    <a:pt x="0" y="8539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640" tIns="112640" rIns="1243638" bIns="11264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Build the Team</a:t>
              </a:r>
              <a:endParaRPr lang="en-US" sz="23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821172" y="4178935"/>
              <a:ext cx="6877049" cy="853916"/>
            </a:xfrm>
            <a:custGeom>
              <a:avLst/>
              <a:gdLst>
                <a:gd name="connsiteX0" fmla="*/ 0 w 6877049"/>
                <a:gd name="connsiteY0" fmla="*/ 85392 h 853916"/>
                <a:gd name="connsiteX1" fmla="*/ 85392 w 6877049"/>
                <a:gd name="connsiteY1" fmla="*/ 0 h 853916"/>
                <a:gd name="connsiteX2" fmla="*/ 6791657 w 6877049"/>
                <a:gd name="connsiteY2" fmla="*/ 0 h 853916"/>
                <a:gd name="connsiteX3" fmla="*/ 6877049 w 6877049"/>
                <a:gd name="connsiteY3" fmla="*/ 85392 h 853916"/>
                <a:gd name="connsiteX4" fmla="*/ 6877049 w 6877049"/>
                <a:gd name="connsiteY4" fmla="*/ 768524 h 853916"/>
                <a:gd name="connsiteX5" fmla="*/ 6791657 w 6877049"/>
                <a:gd name="connsiteY5" fmla="*/ 853916 h 853916"/>
                <a:gd name="connsiteX6" fmla="*/ 85392 w 6877049"/>
                <a:gd name="connsiteY6" fmla="*/ 853916 h 853916"/>
                <a:gd name="connsiteX7" fmla="*/ 0 w 6877049"/>
                <a:gd name="connsiteY7" fmla="*/ 768524 h 853916"/>
                <a:gd name="connsiteX8" fmla="*/ 0 w 6877049"/>
                <a:gd name="connsiteY8" fmla="*/ 85392 h 85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7049" h="853916">
                  <a:moveTo>
                    <a:pt x="0" y="85392"/>
                  </a:moveTo>
                  <a:cubicBezTo>
                    <a:pt x="0" y="38231"/>
                    <a:pt x="38231" y="0"/>
                    <a:pt x="85392" y="0"/>
                  </a:cubicBezTo>
                  <a:lnTo>
                    <a:pt x="6791657" y="0"/>
                  </a:lnTo>
                  <a:cubicBezTo>
                    <a:pt x="6838818" y="0"/>
                    <a:pt x="6877049" y="38231"/>
                    <a:pt x="6877049" y="85392"/>
                  </a:cubicBezTo>
                  <a:lnTo>
                    <a:pt x="6877049" y="768524"/>
                  </a:lnTo>
                  <a:cubicBezTo>
                    <a:pt x="6877049" y="815685"/>
                    <a:pt x="6838818" y="853916"/>
                    <a:pt x="6791657" y="853916"/>
                  </a:cubicBezTo>
                  <a:lnTo>
                    <a:pt x="85392" y="853916"/>
                  </a:lnTo>
                  <a:cubicBezTo>
                    <a:pt x="38231" y="853916"/>
                    <a:pt x="0" y="815685"/>
                    <a:pt x="0" y="768524"/>
                  </a:cubicBezTo>
                  <a:lnTo>
                    <a:pt x="0" y="8539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640" tIns="112640" rIns="1235042" bIns="11264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Set FEVS Performance Targets</a:t>
              </a:r>
              <a:endParaRPr lang="en-US" sz="23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397125" y="5188108"/>
              <a:ext cx="6877049" cy="853916"/>
            </a:xfrm>
            <a:custGeom>
              <a:avLst/>
              <a:gdLst>
                <a:gd name="connsiteX0" fmla="*/ 0 w 6877049"/>
                <a:gd name="connsiteY0" fmla="*/ 85392 h 853916"/>
                <a:gd name="connsiteX1" fmla="*/ 85392 w 6877049"/>
                <a:gd name="connsiteY1" fmla="*/ 0 h 853916"/>
                <a:gd name="connsiteX2" fmla="*/ 6791657 w 6877049"/>
                <a:gd name="connsiteY2" fmla="*/ 0 h 853916"/>
                <a:gd name="connsiteX3" fmla="*/ 6877049 w 6877049"/>
                <a:gd name="connsiteY3" fmla="*/ 85392 h 853916"/>
                <a:gd name="connsiteX4" fmla="*/ 6877049 w 6877049"/>
                <a:gd name="connsiteY4" fmla="*/ 768524 h 853916"/>
                <a:gd name="connsiteX5" fmla="*/ 6791657 w 6877049"/>
                <a:gd name="connsiteY5" fmla="*/ 853916 h 853916"/>
                <a:gd name="connsiteX6" fmla="*/ 85392 w 6877049"/>
                <a:gd name="connsiteY6" fmla="*/ 853916 h 853916"/>
                <a:gd name="connsiteX7" fmla="*/ 0 w 6877049"/>
                <a:gd name="connsiteY7" fmla="*/ 768524 h 853916"/>
                <a:gd name="connsiteX8" fmla="*/ 0 w 6877049"/>
                <a:gd name="connsiteY8" fmla="*/ 85392 h 85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7049" h="853916">
                  <a:moveTo>
                    <a:pt x="0" y="85392"/>
                  </a:moveTo>
                  <a:cubicBezTo>
                    <a:pt x="0" y="38231"/>
                    <a:pt x="38231" y="0"/>
                    <a:pt x="85392" y="0"/>
                  </a:cubicBezTo>
                  <a:lnTo>
                    <a:pt x="6791657" y="0"/>
                  </a:lnTo>
                  <a:cubicBezTo>
                    <a:pt x="6838818" y="0"/>
                    <a:pt x="6877049" y="38231"/>
                    <a:pt x="6877049" y="85392"/>
                  </a:cubicBezTo>
                  <a:lnTo>
                    <a:pt x="6877049" y="768524"/>
                  </a:lnTo>
                  <a:cubicBezTo>
                    <a:pt x="6877049" y="815685"/>
                    <a:pt x="6838818" y="853916"/>
                    <a:pt x="6791657" y="853916"/>
                  </a:cubicBezTo>
                  <a:lnTo>
                    <a:pt x="85392" y="853916"/>
                  </a:lnTo>
                  <a:cubicBezTo>
                    <a:pt x="38231" y="853916"/>
                    <a:pt x="0" y="815685"/>
                    <a:pt x="0" y="768524"/>
                  </a:cubicBezTo>
                  <a:lnTo>
                    <a:pt x="0" y="8539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640" tIns="112640" rIns="1243638" bIns="11264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     Hold Leaders at All Levels Accountable</a:t>
              </a:r>
              <a:endParaRPr lang="en-US" sz="23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999867" y="2814610"/>
              <a:ext cx="555045" cy="555045"/>
            </a:xfrm>
            <a:custGeom>
              <a:avLst/>
              <a:gdLst>
                <a:gd name="connsiteX0" fmla="*/ 0 w 555045"/>
                <a:gd name="connsiteY0" fmla="*/ 305275 h 555045"/>
                <a:gd name="connsiteX1" fmla="*/ 124885 w 555045"/>
                <a:gd name="connsiteY1" fmla="*/ 305275 h 555045"/>
                <a:gd name="connsiteX2" fmla="*/ 124885 w 555045"/>
                <a:gd name="connsiteY2" fmla="*/ 0 h 555045"/>
                <a:gd name="connsiteX3" fmla="*/ 430160 w 555045"/>
                <a:gd name="connsiteY3" fmla="*/ 0 h 555045"/>
                <a:gd name="connsiteX4" fmla="*/ 430160 w 555045"/>
                <a:gd name="connsiteY4" fmla="*/ 305275 h 555045"/>
                <a:gd name="connsiteX5" fmla="*/ 555045 w 555045"/>
                <a:gd name="connsiteY5" fmla="*/ 305275 h 555045"/>
                <a:gd name="connsiteX6" fmla="*/ 277523 w 555045"/>
                <a:gd name="connsiteY6" fmla="*/ 555045 h 555045"/>
                <a:gd name="connsiteX7" fmla="*/ 0 w 555045"/>
                <a:gd name="connsiteY7" fmla="*/ 305275 h 555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5045" h="555045">
                  <a:moveTo>
                    <a:pt x="0" y="305275"/>
                  </a:moveTo>
                  <a:lnTo>
                    <a:pt x="124885" y="305275"/>
                  </a:lnTo>
                  <a:lnTo>
                    <a:pt x="124885" y="0"/>
                  </a:lnTo>
                  <a:lnTo>
                    <a:pt x="430160" y="0"/>
                  </a:lnTo>
                  <a:lnTo>
                    <a:pt x="430160" y="305275"/>
                  </a:lnTo>
                  <a:lnTo>
                    <a:pt x="555045" y="305275"/>
                  </a:lnTo>
                  <a:lnTo>
                    <a:pt x="277523" y="555045"/>
                  </a:lnTo>
                  <a:lnTo>
                    <a:pt x="0" y="305275"/>
                  </a:lnTo>
                  <a:close/>
                </a:path>
              </a:pathLst>
            </a:custGeom>
            <a:solidFill>
              <a:schemeClr val="accent6">
                <a:lumMod val="75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7905" tIns="33020" rIns="157905" bIns="170394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7575820" y="3823783"/>
              <a:ext cx="555045" cy="555045"/>
            </a:xfrm>
            <a:custGeom>
              <a:avLst/>
              <a:gdLst>
                <a:gd name="connsiteX0" fmla="*/ 0 w 555045"/>
                <a:gd name="connsiteY0" fmla="*/ 305275 h 555045"/>
                <a:gd name="connsiteX1" fmla="*/ 124885 w 555045"/>
                <a:gd name="connsiteY1" fmla="*/ 305275 h 555045"/>
                <a:gd name="connsiteX2" fmla="*/ 124885 w 555045"/>
                <a:gd name="connsiteY2" fmla="*/ 0 h 555045"/>
                <a:gd name="connsiteX3" fmla="*/ 430160 w 555045"/>
                <a:gd name="connsiteY3" fmla="*/ 0 h 555045"/>
                <a:gd name="connsiteX4" fmla="*/ 430160 w 555045"/>
                <a:gd name="connsiteY4" fmla="*/ 305275 h 555045"/>
                <a:gd name="connsiteX5" fmla="*/ 555045 w 555045"/>
                <a:gd name="connsiteY5" fmla="*/ 305275 h 555045"/>
                <a:gd name="connsiteX6" fmla="*/ 277523 w 555045"/>
                <a:gd name="connsiteY6" fmla="*/ 555045 h 555045"/>
                <a:gd name="connsiteX7" fmla="*/ 0 w 555045"/>
                <a:gd name="connsiteY7" fmla="*/ 305275 h 555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5045" h="555045">
                  <a:moveTo>
                    <a:pt x="0" y="305275"/>
                  </a:moveTo>
                  <a:lnTo>
                    <a:pt x="124885" y="305275"/>
                  </a:lnTo>
                  <a:lnTo>
                    <a:pt x="124885" y="0"/>
                  </a:lnTo>
                  <a:lnTo>
                    <a:pt x="430160" y="0"/>
                  </a:lnTo>
                  <a:lnTo>
                    <a:pt x="430160" y="305275"/>
                  </a:lnTo>
                  <a:lnTo>
                    <a:pt x="555045" y="305275"/>
                  </a:lnTo>
                  <a:lnTo>
                    <a:pt x="277523" y="555045"/>
                  </a:lnTo>
                  <a:lnTo>
                    <a:pt x="0" y="305275"/>
                  </a:lnTo>
                  <a:close/>
                </a:path>
              </a:pathLst>
            </a:custGeom>
            <a:solidFill>
              <a:schemeClr val="accent6">
                <a:lumMod val="75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7905" tIns="33020" rIns="157905" bIns="170394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8143176" y="4832957"/>
              <a:ext cx="555045" cy="555045"/>
            </a:xfrm>
            <a:custGeom>
              <a:avLst/>
              <a:gdLst>
                <a:gd name="connsiteX0" fmla="*/ 0 w 555045"/>
                <a:gd name="connsiteY0" fmla="*/ 305275 h 555045"/>
                <a:gd name="connsiteX1" fmla="*/ 124885 w 555045"/>
                <a:gd name="connsiteY1" fmla="*/ 305275 h 555045"/>
                <a:gd name="connsiteX2" fmla="*/ 124885 w 555045"/>
                <a:gd name="connsiteY2" fmla="*/ 0 h 555045"/>
                <a:gd name="connsiteX3" fmla="*/ 430160 w 555045"/>
                <a:gd name="connsiteY3" fmla="*/ 0 h 555045"/>
                <a:gd name="connsiteX4" fmla="*/ 430160 w 555045"/>
                <a:gd name="connsiteY4" fmla="*/ 305275 h 555045"/>
                <a:gd name="connsiteX5" fmla="*/ 555045 w 555045"/>
                <a:gd name="connsiteY5" fmla="*/ 305275 h 555045"/>
                <a:gd name="connsiteX6" fmla="*/ 277523 w 555045"/>
                <a:gd name="connsiteY6" fmla="*/ 555045 h 555045"/>
                <a:gd name="connsiteX7" fmla="*/ 0 w 555045"/>
                <a:gd name="connsiteY7" fmla="*/ 305275 h 555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5045" h="555045">
                  <a:moveTo>
                    <a:pt x="0" y="305275"/>
                  </a:moveTo>
                  <a:lnTo>
                    <a:pt x="124885" y="305275"/>
                  </a:lnTo>
                  <a:lnTo>
                    <a:pt x="124885" y="0"/>
                  </a:lnTo>
                  <a:lnTo>
                    <a:pt x="430160" y="0"/>
                  </a:lnTo>
                  <a:lnTo>
                    <a:pt x="430160" y="305275"/>
                  </a:lnTo>
                  <a:lnTo>
                    <a:pt x="555045" y="305275"/>
                  </a:lnTo>
                  <a:lnTo>
                    <a:pt x="277523" y="555045"/>
                  </a:lnTo>
                  <a:lnTo>
                    <a:pt x="0" y="305275"/>
                  </a:lnTo>
                  <a:close/>
                </a:path>
              </a:pathLst>
            </a:custGeom>
            <a:solidFill>
              <a:schemeClr val="accent6">
                <a:lumMod val="75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7905" tIns="33020" rIns="157905" bIns="170394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/>
            </a:p>
          </p:txBody>
        </p:sp>
        <p:sp>
          <p:nvSpPr>
            <p:cNvPr id="3" name="Oval 2"/>
            <p:cNvSpPr/>
            <p:nvPr/>
          </p:nvSpPr>
          <p:spPr>
            <a:xfrm>
              <a:off x="220134" y="2087432"/>
              <a:ext cx="914400" cy="914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</a:rPr>
                <a:t>1</a:t>
              </a:r>
              <a:endParaRPr lang="en-US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77334" y="311692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308705" y="4146420"/>
              <a:ext cx="914400" cy="914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1957494" y="5161027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00206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668" y="219672"/>
            <a:ext cx="12261668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HHS Framework for FEVS 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 - Expanded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360569"/>
            <a:ext cx="1003834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ea typeface="Calibri" panose="020F0502020204030204" pitchFamily="34" charset="0"/>
              </a:rPr>
              <a:t>Create Shared Vision:</a:t>
            </a:r>
            <a:r>
              <a:rPr lang="en-US" altLang="en-US" sz="24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Establish an Integrated Year-Round Collaborative Engagement Network Across HHS Enterprise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Build the Team: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Foster Innovative Centralized Planning and Decentralized Implementation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Set FEVS Performanc</a:t>
            </a:r>
            <a:r>
              <a:rPr lang="en-US" altLang="en-US" sz="2400" b="1" dirty="0" smtClean="0">
                <a:solidFill>
                  <a:srgbClr val="1F497D"/>
                </a:solidFill>
                <a:ea typeface="Calibri" panose="020F0502020204030204" pitchFamily="34" charset="0"/>
              </a:rPr>
              <a:t>e Targets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Set HHS FEVS Performance Targets for Effective Communications, Employee Engagement, and Global Satisfaction (supporting</a:t>
            </a:r>
            <a:r>
              <a:rPr kumimoji="0" lang="en-US" altLang="en-US" sz="2400" b="0" i="1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targets of belief in action and FEVS participation)</a:t>
            </a:r>
            <a:endParaRPr kumimoji="0" lang="en-US" altLang="en-US" sz="2400" b="0" i="1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Hold Leaders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at All Levels Accountable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Hold Leaders at All Levels Accountable for Meaningful Action to Improve the Work Conditions that Support Employee Engagement</a:t>
            </a:r>
            <a:endParaRPr kumimoji="0" lang="en-US" alt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7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131" y="1850886"/>
            <a:ext cx="8596668" cy="76668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HHS FEVS Program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46407" y="2865984"/>
            <a:ext cx="9738117" cy="19898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 smtClean="0">
                <a:solidFill>
                  <a:srgbClr val="0000CC"/>
                </a:solidFill>
              </a:rPr>
              <a:t>“</a:t>
            </a:r>
            <a:r>
              <a:rPr lang="en-US" sz="4000" i="1" dirty="0">
                <a:solidFill>
                  <a:srgbClr val="0000CC"/>
                </a:solidFill>
              </a:rPr>
              <a:t>HHS's vision is to become the employer of choice for top talent and workforce engagement in the Federal government.”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461-E3E2-42E4-BC18-3B9DA49E9F7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127647" y="4921257"/>
            <a:ext cx="10633364" cy="1054677"/>
          </a:xfrm>
          <a:prstGeom prst="up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n w="0"/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Establish </a:t>
            </a:r>
            <a:r>
              <a:rPr lang="en-US" altLang="en-US" b="1" dirty="0">
                <a:ln w="0"/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 Integrated Year-Round Collaborative Engagement Network Across HHS Enterprise</a:t>
            </a:r>
          </a:p>
        </p:txBody>
      </p:sp>
      <p:sp>
        <p:nvSpPr>
          <p:cNvPr id="6" name="Freeform 5"/>
          <p:cNvSpPr/>
          <p:nvPr/>
        </p:nvSpPr>
        <p:spPr>
          <a:xfrm>
            <a:off x="2005805" y="440920"/>
            <a:ext cx="6877049" cy="853916"/>
          </a:xfrm>
          <a:custGeom>
            <a:avLst/>
            <a:gdLst>
              <a:gd name="connsiteX0" fmla="*/ 0 w 6877049"/>
              <a:gd name="connsiteY0" fmla="*/ 85392 h 853916"/>
              <a:gd name="connsiteX1" fmla="*/ 85392 w 6877049"/>
              <a:gd name="connsiteY1" fmla="*/ 0 h 853916"/>
              <a:gd name="connsiteX2" fmla="*/ 6791657 w 6877049"/>
              <a:gd name="connsiteY2" fmla="*/ 0 h 853916"/>
              <a:gd name="connsiteX3" fmla="*/ 6877049 w 6877049"/>
              <a:gd name="connsiteY3" fmla="*/ 85392 h 853916"/>
              <a:gd name="connsiteX4" fmla="*/ 6877049 w 6877049"/>
              <a:gd name="connsiteY4" fmla="*/ 768524 h 853916"/>
              <a:gd name="connsiteX5" fmla="*/ 6791657 w 6877049"/>
              <a:gd name="connsiteY5" fmla="*/ 853916 h 853916"/>
              <a:gd name="connsiteX6" fmla="*/ 85392 w 6877049"/>
              <a:gd name="connsiteY6" fmla="*/ 853916 h 853916"/>
              <a:gd name="connsiteX7" fmla="*/ 0 w 6877049"/>
              <a:gd name="connsiteY7" fmla="*/ 768524 h 853916"/>
              <a:gd name="connsiteX8" fmla="*/ 0 w 6877049"/>
              <a:gd name="connsiteY8" fmla="*/ 85392 h 85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049" h="853916">
                <a:moveTo>
                  <a:pt x="0" y="85392"/>
                </a:moveTo>
                <a:cubicBezTo>
                  <a:pt x="0" y="38231"/>
                  <a:pt x="38231" y="0"/>
                  <a:pt x="85392" y="0"/>
                </a:cubicBezTo>
                <a:lnTo>
                  <a:pt x="6791657" y="0"/>
                </a:lnTo>
                <a:cubicBezTo>
                  <a:pt x="6838818" y="0"/>
                  <a:pt x="6877049" y="38231"/>
                  <a:pt x="6877049" y="85392"/>
                </a:cubicBezTo>
                <a:lnTo>
                  <a:pt x="6877049" y="768524"/>
                </a:lnTo>
                <a:cubicBezTo>
                  <a:pt x="6877049" y="815685"/>
                  <a:pt x="6838818" y="853916"/>
                  <a:pt x="6791657" y="853916"/>
                </a:cubicBezTo>
                <a:lnTo>
                  <a:pt x="85392" y="853916"/>
                </a:lnTo>
                <a:cubicBezTo>
                  <a:pt x="38231" y="853916"/>
                  <a:pt x="0" y="815685"/>
                  <a:pt x="0" y="768524"/>
                </a:cubicBezTo>
                <a:lnTo>
                  <a:pt x="0" y="853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2640" tIns="112640" rIns="1056217" bIns="11264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/>
              <a:t>	</a:t>
            </a:r>
            <a:r>
              <a:rPr lang="en-US" sz="3200" b="1" kern="1200" dirty="0" smtClean="0"/>
              <a:t>Create Shared Vision</a:t>
            </a:r>
            <a:endParaRPr lang="en-US" sz="3200" b="1" kern="1200" dirty="0"/>
          </a:p>
        </p:txBody>
      </p:sp>
      <p:sp>
        <p:nvSpPr>
          <p:cNvPr id="7" name="Oval 6"/>
          <p:cNvSpPr/>
          <p:nvPr/>
        </p:nvSpPr>
        <p:spPr>
          <a:xfrm>
            <a:off x="773014" y="410678"/>
            <a:ext cx="914400" cy="914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2171</TotalTime>
  <Words>1463</Words>
  <Application>Microsoft Office PowerPoint</Application>
  <PresentationFormat>Widescreen</PresentationFormat>
  <Paragraphs>259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 3</vt:lpstr>
      <vt:lpstr>Facet</vt:lpstr>
      <vt:lpstr>PowerPoint Presentation</vt:lpstr>
      <vt:lpstr>Overview of Today’s Presentation</vt:lpstr>
      <vt:lpstr>      Part 1   Review FEVS Employee Engagement Indexes Data </vt:lpstr>
      <vt:lpstr>HHS Engagement Score Improvement: PPS/BPTW*</vt:lpstr>
      <vt:lpstr>HHS Employee Engagement Ranking: OPM/EEI*</vt:lpstr>
      <vt:lpstr>Part 2   Outline HHS Framework for FEVS Improvement</vt:lpstr>
      <vt:lpstr>HHS Framework for FEVS Improvement</vt:lpstr>
      <vt:lpstr>HHS Framework for FEVS Improvement - Expanded</vt:lpstr>
      <vt:lpstr>HHS FEVS Program</vt:lpstr>
      <vt:lpstr>FEVS Program Management</vt:lpstr>
      <vt:lpstr>70%</vt:lpstr>
      <vt:lpstr>2020</vt:lpstr>
      <vt:lpstr>HHS Required Senior Leader Actions</vt:lpstr>
      <vt:lpstr>FEVS Improvement Targets</vt:lpstr>
      <vt:lpstr>Part 3   Share Major Learning Advancements Along Journey </vt:lpstr>
      <vt:lpstr>Annual Health Check-Up: HHS FEVS Diagnostic </vt:lpstr>
      <vt:lpstr>FEVS EEI Word Cloud – Frequency of Terms</vt:lpstr>
      <vt:lpstr>Progress Timeline – Looking Back</vt:lpstr>
      <vt:lpstr>Major Learning Advancements Along Journey</vt:lpstr>
      <vt:lpstr>Core Lesson About Employee Engagement</vt:lpstr>
      <vt:lpstr>FEVS Considerations: Engaging People</vt:lpstr>
      <vt:lpstr>FEVS Considerations: Problem to Solve</vt:lpstr>
      <vt:lpstr>FEVS Considerations: Improvement Action</vt:lpstr>
      <vt:lpstr>Questions / Discussion / Contact  James.Egbert@hhs.gov </vt:lpstr>
      <vt:lpstr>Back Up Slides</vt:lpstr>
      <vt:lpstr>Definition: Federal Employee Engagement</vt:lpstr>
      <vt:lpstr>EEI Sub-Index: Leaders Lead</vt:lpstr>
      <vt:lpstr>EEI Sub-Index: Supervisors</vt:lpstr>
      <vt:lpstr>EEI Sub-Index: Intrinsic Work Experience</vt:lpstr>
      <vt:lpstr>Definition: Effective Communications Index (ECI)</vt:lpstr>
      <vt:lpstr>ECI Sub-Index: Supervisor/Employee</vt:lpstr>
      <vt:lpstr>ECI Sub-Index: Leader/Manager/Organizational</vt:lpstr>
      <vt:lpstr>Definition: Global Satisfaction Index (GSI)</vt:lpstr>
      <vt:lpstr>Index: Global Satisfaction</vt:lpstr>
    </vt:vector>
  </TitlesOfParts>
  <Company>HHS/ITIO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Department of Education Employee Engagement Forum and Awards Ceremony</dc:title>
  <dc:creator>Egbert, James (OS/ASA/OHR)</dc:creator>
  <cp:lastModifiedBy>Egbert, James (OS/ASA/OHR)</cp:lastModifiedBy>
  <cp:revision>203</cp:revision>
  <cp:lastPrinted>2019-06-18T20:40:54Z</cp:lastPrinted>
  <dcterms:created xsi:type="dcterms:W3CDTF">2019-03-14T18:42:41Z</dcterms:created>
  <dcterms:modified xsi:type="dcterms:W3CDTF">2019-07-19T17:18:46Z</dcterms:modified>
</cp:coreProperties>
</file>